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8"/>
  </p:notesMasterIdLst>
  <p:sldIdLst>
    <p:sldId id="256" r:id="rId5"/>
    <p:sldId id="286" r:id="rId6"/>
    <p:sldId id="292" r:id="rId7"/>
    <p:sldId id="353" r:id="rId8"/>
    <p:sldId id="319" r:id="rId9"/>
    <p:sldId id="304" r:id="rId10"/>
    <p:sldId id="343" r:id="rId11"/>
    <p:sldId id="728" r:id="rId12"/>
    <p:sldId id="345" r:id="rId13"/>
    <p:sldId id="344" r:id="rId14"/>
    <p:sldId id="294" r:id="rId15"/>
    <p:sldId id="320" r:id="rId16"/>
    <p:sldId id="322" r:id="rId17"/>
    <p:sldId id="323" r:id="rId18"/>
    <p:sldId id="324" r:id="rId19"/>
    <p:sldId id="261" r:id="rId20"/>
    <p:sldId id="325" r:id="rId21"/>
    <p:sldId id="307" r:id="rId22"/>
    <p:sldId id="295" r:id="rId23"/>
    <p:sldId id="305" r:id="rId24"/>
    <p:sldId id="321" r:id="rId25"/>
    <p:sldId id="729" r:id="rId26"/>
    <p:sldId id="730" r:id="rId27"/>
    <p:sldId id="731" r:id="rId28"/>
    <p:sldId id="732" r:id="rId29"/>
    <p:sldId id="734" r:id="rId30"/>
    <p:sldId id="293" r:id="rId31"/>
    <p:sldId id="736" r:id="rId32"/>
    <p:sldId id="737" r:id="rId33"/>
    <p:sldId id="738" r:id="rId34"/>
    <p:sldId id="739" r:id="rId35"/>
    <p:sldId id="735" r:id="rId36"/>
    <p:sldId id="259" r:id="rId3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88C00"/>
    <a:srgbClr val="000000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D24CCB-8456-5FCD-0B94-813E0561FEE8}" v="64" dt="2025-02-19T13:37:52.730"/>
    <p1510:client id="{8CA44197-F5D5-4DFB-9468-DFE11F26317A}" v="404" dt="2025-02-18T10:14:56.733"/>
    <p1510:client id="{F3C198E8-7729-32CF-14F9-4CD821993F24}" v="78" dt="2025-02-19T13:51:31.4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png>
</file>

<file path=ppt/media/image40.jpg>
</file>

<file path=ppt/media/image41.png>
</file>

<file path=ppt/media/image42.jpg>
</file>

<file path=ppt/media/image5.svg>
</file>

<file path=ppt/media/image6.png>
</file>

<file path=ppt/media/image7.sv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BA0BEC-D659-49A0-BDC1-7AED8DDA2204}" type="datetimeFigureOut">
              <a:rPr lang="nl-NL" smtClean="0"/>
              <a:t>20-2-2025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50CE13-1BEF-4160-AAFC-1156D47D2D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1880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ea typeface="Calibri"/>
                <a:cs typeface="Calibri"/>
              </a:rPr>
              <a:t>Voorstellen</a:t>
            </a:r>
            <a:r>
              <a:rPr lang="en-US" dirty="0">
                <a:ea typeface="Calibri"/>
                <a:cs typeface="Calibri"/>
              </a:rPr>
              <a:t>:</a:t>
            </a:r>
          </a:p>
          <a:p>
            <a:pPr marL="171450" indent="-171450">
              <a:buFont typeface="Calibri"/>
              <a:buChar char="-"/>
            </a:pPr>
            <a:r>
              <a:rPr lang="en-US" dirty="0">
                <a:ea typeface="Calibri"/>
                <a:cs typeface="Calibri"/>
              </a:rPr>
              <a:t>Kort je naam, </a:t>
            </a:r>
            <a:r>
              <a:rPr lang="en-US" dirty="0" err="1">
                <a:ea typeface="Calibri"/>
                <a:cs typeface="Calibri"/>
              </a:rPr>
              <a:t>rol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en</a:t>
            </a:r>
            <a:r>
              <a:rPr lang="en-US" dirty="0">
                <a:ea typeface="Calibri"/>
                <a:cs typeface="Calibri"/>
              </a:rPr>
              <a:t> wat je </a:t>
            </a:r>
            <a:r>
              <a:rPr lang="en-US" dirty="0" err="1">
                <a:ea typeface="Calibri"/>
                <a:cs typeface="Calibri"/>
              </a:rPr>
              <a:t>wil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leren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vandaag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50CE13-1BEF-4160-AAFC-1156D47D2D20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65991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Europese datastrategie (</a:t>
            </a:r>
            <a:r>
              <a:rPr lang="nl-NL" dirty="0" err="1"/>
              <a:t>vb</a:t>
            </a:r>
            <a:r>
              <a:rPr lang="nl-NL" dirty="0"/>
              <a:t> </a:t>
            </a:r>
            <a:r>
              <a:rPr lang="nl-NL" dirty="0" err="1"/>
              <a:t>HVD’s</a:t>
            </a:r>
            <a:r>
              <a:rPr lang="nl-NL" dirty="0"/>
              <a:t> uit Open Data Directive)</a:t>
            </a:r>
          </a:p>
          <a:p>
            <a:r>
              <a:rPr lang="nl-NL" dirty="0"/>
              <a:t>Federatief Datastelsel (domein overstijgende marktplaats waar vraag en aanbod bij elkaar komen.)</a:t>
            </a:r>
          </a:p>
          <a:p>
            <a:r>
              <a:rPr lang="nl-NL" dirty="0"/>
              <a:t>Common </a:t>
            </a:r>
            <a:r>
              <a:rPr lang="nl-NL" dirty="0" err="1"/>
              <a:t>Ground</a:t>
            </a:r>
            <a:r>
              <a:rPr lang="nl-NL" dirty="0"/>
              <a:t> (informatiekundige visie VNG)</a:t>
            </a:r>
          </a:p>
          <a:p>
            <a:r>
              <a:rPr lang="nl-NL" dirty="0"/>
              <a:t>Zicht op Nederland (Visie  GI-beraad met als programma’s : datafundament (organisatie-overstijgend, multifunctioneel</a:t>
            </a:r>
          </a:p>
          <a:p>
            <a:r>
              <a:rPr lang="nl-NL" dirty="0"/>
              <a:t>gegevenslandschap) en Digital </a:t>
            </a:r>
            <a:r>
              <a:rPr lang="nl-NL" dirty="0" err="1"/>
              <a:t>Twins</a:t>
            </a:r>
            <a:r>
              <a:rPr lang="nl-NL" dirty="0"/>
              <a:t>)</a:t>
            </a:r>
          </a:p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50CE13-1BEF-4160-AAFC-1156D47D2D20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08791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50CE13-1BEF-4160-AAFC-1156D47D2D20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704230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Verwijs naar sheet deel Linda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50CE13-1BEF-4160-AAFC-1156D47D2D20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50819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50CE13-1BEF-4160-AAFC-1156D47D2D20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067204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50CE13-1BEF-4160-AAFC-1156D47D2D20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14652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hyperlink" Target="https://www.geonovum.nl/" TargetMode="Externa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standaard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586F5B8F-BAB6-359A-977A-F4B21FD04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20" name="Ondertitel 2">
            <a:extLst>
              <a:ext uri="{FF2B5EF4-FFF2-40B4-BE49-F238E27FC236}">
                <a16:creationId xmlns:a16="http://schemas.microsoft.com/office/drawing/2014/main" id="{8ADB84C1-0763-C4DB-A204-EC688351EC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graphicFrame>
        <p:nvGraphicFramePr>
          <p:cNvPr id="21" name="Tabel 20">
            <a:extLst>
              <a:ext uri="{FF2B5EF4-FFF2-40B4-BE49-F238E27FC236}">
                <a16:creationId xmlns:a16="http://schemas.microsoft.com/office/drawing/2014/main" id="{CFD40A2F-D0A7-4CCB-E288-FB61135DB7CF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543509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A98703A2-59B0-B71A-8C7B-748F07318C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23" name="Tijdelijke aanduiding voor datum 15">
            <a:extLst>
              <a:ext uri="{FF2B5EF4-FFF2-40B4-BE49-F238E27FC236}">
                <a16:creationId xmlns:a16="http://schemas.microsoft.com/office/drawing/2014/main" id="{FDD0EF63-8153-77B2-C6BB-6D0CD7E89163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20-2-2025</a:t>
            </a:fld>
            <a:endParaRPr lang="nl-NL" dirty="0"/>
          </a:p>
        </p:txBody>
      </p:sp>
      <p:sp>
        <p:nvSpPr>
          <p:cNvPr id="24" name="Tijdelijke aanduiding voor tekst 6">
            <a:extLst>
              <a:ext uri="{FF2B5EF4-FFF2-40B4-BE49-F238E27FC236}">
                <a16:creationId xmlns:a16="http://schemas.microsoft.com/office/drawing/2014/main" id="{662ED5E9-8B1A-4354-7259-BBB669BB9B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2939804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9616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20-2-2025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67508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5187706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53862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20-2-2025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53862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5386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4266137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20-2-2025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702313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Inhoud van twee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0824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20-2-2025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AA4B9750-6228-FC32-2ECA-1DB369F716F0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rtworkLogo">
            <a:extLst>
              <a:ext uri="{FF2B5EF4-FFF2-40B4-BE49-F238E27FC236}">
                <a16:creationId xmlns:a16="http://schemas.microsoft.com/office/drawing/2014/main" id="{99569BF7-1D6F-9277-D1CE-2CCC6A1FE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512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4"/>
            <a:ext cx="5651498" cy="5152537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4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20-2-2025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45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7144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01697A7E-ACCE-5011-540F-ABCB2C8EB371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409386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5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20-2-2025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56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424000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Inhoud van twe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1869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20-2-2025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18696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18696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31183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Inhoud van twe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20-2-2025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09900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85846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Inhoud van twe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89231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20-2-2025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892315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89231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26998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 met thema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5C2FD-3A9E-4FB6-9665-708E4478422C}" type="datetime1">
              <a:rPr lang="nl-NL" smtClean="0"/>
              <a:t>20-2-2025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092EB4F2-6BF4-2A49-29B5-4F85BDB33D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0037" y="3606827"/>
            <a:ext cx="3412305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4" name="Tijdelijke aanduiding voor tekst 15">
            <a:extLst>
              <a:ext uri="{FF2B5EF4-FFF2-40B4-BE49-F238E27FC236}">
                <a16:creationId xmlns:a16="http://schemas.microsoft.com/office/drawing/2014/main" id="{5037B0F5-CB2A-FC8C-6198-5AD67C9D78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019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BE0659CB-6E14-2168-A79C-393B3A523EE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0582" y="3604037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8" name="Tijdelijke aanduiding voor tekst 15">
            <a:extLst>
              <a:ext uri="{FF2B5EF4-FFF2-40B4-BE49-F238E27FC236}">
                <a16:creationId xmlns:a16="http://schemas.microsoft.com/office/drawing/2014/main" id="{A6D4F84C-3FA7-9394-9AAA-A500F44CE4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0035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9" name="Tijdelijke aanduiding voor tekst 8">
            <a:extLst>
              <a:ext uri="{FF2B5EF4-FFF2-40B4-BE49-F238E27FC236}">
                <a16:creationId xmlns:a16="http://schemas.microsoft.com/office/drawing/2014/main" id="{74A7EE85-3357-ABAF-D191-9DB06D4E2A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00309" y="3614923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20" name="Tijdelijke aanduiding voor tekst 15">
            <a:extLst>
              <a:ext uri="{FF2B5EF4-FFF2-40B4-BE49-F238E27FC236}">
                <a16:creationId xmlns:a16="http://schemas.microsoft.com/office/drawing/2014/main" id="{A834E811-F800-B2BB-BC3E-B2936BEBBA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0309" y="4112209"/>
            <a:ext cx="3442995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22" name="Tijdelijke aanduiding voor afbeelding 21">
            <a:extLst>
              <a:ext uri="{FF2B5EF4-FFF2-40B4-BE49-F238E27FC236}">
                <a16:creationId xmlns:a16="http://schemas.microsoft.com/office/drawing/2014/main" id="{1AAB14BD-6D7A-1F8E-0A43-628CE143A5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99270" y="1510538"/>
            <a:ext cx="3412305" cy="19184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23" name="Tijdelijke aanduiding voor afbeelding 21">
            <a:extLst>
              <a:ext uri="{FF2B5EF4-FFF2-40B4-BE49-F238E27FC236}">
                <a16:creationId xmlns:a16="http://schemas.microsoft.com/office/drawing/2014/main" id="{43A54D3D-7CE2-6CA6-6477-72263150EAB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400563" y="1520824"/>
            <a:ext cx="3390900" cy="189608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24" name="Tijdelijke aanduiding voor afbeelding 21">
            <a:extLst>
              <a:ext uri="{FF2B5EF4-FFF2-40B4-BE49-F238E27FC236}">
                <a16:creationId xmlns:a16="http://schemas.microsoft.com/office/drawing/2014/main" id="{6BAB077A-65C4-42E8-210F-E56864579A3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501063" y="1520825"/>
            <a:ext cx="3390900" cy="190817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42986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20-2-2025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1748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20-2-2025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C819F858-9DE3-548D-8A0E-0F7AEABA90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62224" y="1520824"/>
            <a:ext cx="3389313" cy="493236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60" y="3616323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4" name="Tijdelijke aanduiding voor tekst 3">
            <a:extLst>
              <a:ext uri="{FF2B5EF4-FFF2-40B4-BE49-F238E27FC236}">
                <a16:creationId xmlns:a16="http://schemas.microsoft.com/office/drawing/2014/main" id="{2DB970C1-4D66-6D68-5008-5F90B69486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502650" y="1520825"/>
            <a:ext cx="3389313" cy="493236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6" y="3616324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19375652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v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20-2-2025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537176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5" y="3537177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555C4428-AE70-7C76-7E32-AF3B30C5439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300338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6" name="Tijdelijke aanduiding voor tekst 5">
            <a:extLst>
              <a:ext uri="{FF2B5EF4-FFF2-40B4-BE49-F238E27FC236}">
                <a16:creationId xmlns:a16="http://schemas.microsoft.com/office/drawing/2014/main" id="{D42064C9-8132-541A-D245-134159C6D8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300758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D67C95A5-34B5-3F5B-8772-65F674F390F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180171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8" name="Tijdelijke aanduiding voor tekst 5">
            <a:extLst>
              <a:ext uri="{FF2B5EF4-FFF2-40B4-BE49-F238E27FC236}">
                <a16:creationId xmlns:a16="http://schemas.microsoft.com/office/drawing/2014/main" id="{9FA1F461-DD7A-654C-F840-2CF3817ACC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80591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7FD9F287-8C74-CCD2-B6D9-30A0651985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00038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28" name="Tijdelijke aanduiding voor tekst 3">
            <a:extLst>
              <a:ext uri="{FF2B5EF4-FFF2-40B4-BE49-F238E27FC236}">
                <a16:creationId xmlns:a16="http://schemas.microsoft.com/office/drawing/2014/main" id="{668A4254-8DED-4F6B-ACDC-4442FC9D542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301969" y="4112481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29" name="Tijdelijke aanduiding voor tekst 3">
            <a:extLst>
              <a:ext uri="{FF2B5EF4-FFF2-40B4-BE49-F238E27FC236}">
                <a16:creationId xmlns:a16="http://schemas.microsoft.com/office/drawing/2014/main" id="{6D5F1858-9EAA-1813-FA9A-8CEAD3E7437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40463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30" name="Tijdelijke aanduiding voor tekst 3">
            <a:extLst>
              <a:ext uri="{FF2B5EF4-FFF2-40B4-BE49-F238E27FC236}">
                <a16:creationId xmlns:a16="http://schemas.microsoft.com/office/drawing/2014/main" id="{51E7A658-3083-3474-E913-CDF1BC152F7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80591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248669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a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20-2-2025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83EAE987-BC6E-98C9-FEF9-B8DA8676FABF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3300338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4" name="Tijdelijke aanduiding voor tekst 5">
            <a:extLst>
              <a:ext uri="{FF2B5EF4-FFF2-40B4-BE49-F238E27FC236}">
                <a16:creationId xmlns:a16="http://schemas.microsoft.com/office/drawing/2014/main" id="{8551C47D-E760-81DA-BB12-1478E64BAB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00758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149D2ED7-BAF0-8CC7-E9A1-3715AF49746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9961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6" name="Tijdelijke aanduiding voor tekst 5">
            <a:extLst>
              <a:ext uri="{FF2B5EF4-FFF2-40B4-BE49-F238E27FC236}">
                <a16:creationId xmlns:a16="http://schemas.microsoft.com/office/drawing/2014/main" id="{2558DFFA-3F27-43D5-8CA0-4F3A0C5E710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003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7" name="Picture Placeholder 10">
            <a:extLst>
              <a:ext uri="{FF2B5EF4-FFF2-40B4-BE49-F238E27FC236}">
                <a16:creationId xmlns:a16="http://schemas.microsoft.com/office/drawing/2014/main" id="{B293267C-B5A4-21D9-7809-72A130D12F5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30337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8" name="Tijdelijke aanduiding voor tekst 5">
            <a:extLst>
              <a:ext uri="{FF2B5EF4-FFF2-40B4-BE49-F238E27FC236}">
                <a16:creationId xmlns:a16="http://schemas.microsoft.com/office/drawing/2014/main" id="{B403A794-923A-D330-5799-AF8BAA36241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0379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56874475-56F7-FB5A-C0AF-25C722E7893A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240463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0" name="Tijdelijke aanduiding voor tekst 5">
            <a:extLst>
              <a:ext uri="{FF2B5EF4-FFF2-40B4-BE49-F238E27FC236}">
                <a16:creationId xmlns:a16="http://schemas.microsoft.com/office/drawing/2014/main" id="{37117F0A-E566-A297-35D1-C3C1C5D0545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40883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07AE13BF-43FA-681D-01F7-768C02D9C028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240762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2" name="Tijdelijke aanduiding voor tekst 5">
            <a:extLst>
              <a:ext uri="{FF2B5EF4-FFF2-40B4-BE49-F238E27FC236}">
                <a16:creationId xmlns:a16="http://schemas.microsoft.com/office/drawing/2014/main" id="{815B6F31-CD4F-09CE-C149-B50518F65E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41182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F8BABAFA-4FBF-17BC-8BB3-D50B6AA20B4F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24004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4" name="Tijdelijke aanduiding voor tekst 5">
            <a:extLst>
              <a:ext uri="{FF2B5EF4-FFF2-40B4-BE49-F238E27FC236}">
                <a16:creationId xmlns:a16="http://schemas.microsoft.com/office/drawing/2014/main" id="{870F16BA-AC18-241C-91ED-DEF1CB57676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4046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6550A89B-C5E7-B3C5-170E-5A0E0A422A7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924380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6" name="Tijdelijke aanduiding voor tekst 5">
            <a:extLst>
              <a:ext uri="{FF2B5EF4-FFF2-40B4-BE49-F238E27FC236}">
                <a16:creationId xmlns:a16="http://schemas.microsoft.com/office/drawing/2014/main" id="{49252DAA-7954-9B97-9302-448203C9CFC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24422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42875823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in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2192001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80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/>
              <a:t>	</a:t>
            </a:r>
          </a:p>
          <a:p>
            <a:pPr marL="0" lvl="0" indent="0" algn="ctr">
              <a:buNone/>
            </a:pPr>
            <a:endParaRPr lang="fr-FR" dirty="0"/>
          </a:p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39860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s - 6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128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64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876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0038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14" name="Espace réservé du contenu 12">
            <a:extLst>
              <a:ext uri="{FF2B5EF4-FFF2-40B4-BE49-F238E27FC236}">
                <a16:creationId xmlns:a16="http://schemas.microsoft.com/office/drawing/2014/main" id="{24B192B9-1979-47FD-B40B-D105E04FD49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252606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7" name="Espace réservé du contenu 12">
            <a:extLst>
              <a:ext uri="{FF2B5EF4-FFF2-40B4-BE49-F238E27FC236}">
                <a16:creationId xmlns:a16="http://schemas.microsoft.com/office/drawing/2014/main" id="{201296E0-114D-4FAE-9474-548B5DC841EA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0517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8" name="Espace réservé du contenu 12">
            <a:extLst>
              <a:ext uri="{FF2B5EF4-FFF2-40B4-BE49-F238E27FC236}">
                <a16:creationId xmlns:a16="http://schemas.microsoft.com/office/drawing/2014/main" id="{154D76DD-DF79-45CC-89FC-1544939578E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5774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1" name="Espace réservé du contenu 12">
            <a:extLst>
              <a:ext uri="{FF2B5EF4-FFF2-40B4-BE49-F238E27FC236}">
                <a16:creationId xmlns:a16="http://schemas.microsoft.com/office/drawing/2014/main" id="{E3E44833-1827-41DC-AEC3-0C01F1BAD46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1031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36394FDD-DDC6-46CD-87AF-F343169F6B6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00038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F4892D69-01ED-4ACE-9A93-97CAA2FCC8E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2252606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B911AC6F-ED1A-472B-82C9-F9B03EBADF4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0045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2A92BF88-4F19-41E1-9684-DFAC0736638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57745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6C4A12E5-2DFE-40D7-BD07-4F8CB3981E76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0559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DA0D81A-0A4D-402E-8E9E-990523BD0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 dirty="0"/>
          </a:p>
        </p:txBody>
      </p:sp>
      <p:sp>
        <p:nvSpPr>
          <p:cNvPr id="15" name="Espace réservé du contenu 12">
            <a:extLst>
              <a:ext uri="{FF2B5EF4-FFF2-40B4-BE49-F238E27FC236}">
                <a16:creationId xmlns:a16="http://schemas.microsoft.com/office/drawing/2014/main" id="{6EACFA82-13D3-4835-BC31-EA4D32DA2EEB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300038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6" name="Espace réservé du contenu 12">
            <a:extLst>
              <a:ext uri="{FF2B5EF4-FFF2-40B4-BE49-F238E27FC236}">
                <a16:creationId xmlns:a16="http://schemas.microsoft.com/office/drawing/2014/main" id="{8116A56C-8FBE-4F10-86C4-7EBBDA731D33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2252606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9" name="Espace réservé du contenu 12">
            <a:extLst>
              <a:ext uri="{FF2B5EF4-FFF2-40B4-BE49-F238E27FC236}">
                <a16:creationId xmlns:a16="http://schemas.microsoft.com/office/drawing/2014/main" id="{557315BC-A319-41BD-94B1-9E47282316B6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0045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0" name="Espace réservé du contenu 12">
            <a:extLst>
              <a:ext uri="{FF2B5EF4-FFF2-40B4-BE49-F238E27FC236}">
                <a16:creationId xmlns:a16="http://schemas.microsoft.com/office/drawing/2014/main" id="{491474BD-C9D3-4108-844A-3A94E7D924B1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157745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2608B710-E00E-44B4-94F8-5E4F05A89D1D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10559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58ECC7BC-2F7A-4EEB-B327-78239884408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006288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08BD1D96-984C-4668-B5C1-1C6B87690E99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0062883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619F8650-8ADC-4773-96F6-9A03F256944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62883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</p:spTree>
    <p:extLst>
      <p:ext uri="{BB962C8B-B14F-4D97-AF65-F5344CB8AC3E}">
        <p14:creationId xmlns:p14="http://schemas.microsoft.com/office/powerpoint/2010/main" val="42409696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2048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0" name="Espace réservé du contenu 12">
            <a:extLst>
              <a:ext uri="{FF2B5EF4-FFF2-40B4-BE49-F238E27FC236}">
                <a16:creationId xmlns:a16="http://schemas.microsoft.com/office/drawing/2014/main" id="{B070F49F-DF60-4723-A91C-5C1E12D5861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7295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1" name="Espace réservé du contenu 12">
            <a:extLst>
              <a:ext uri="{FF2B5EF4-FFF2-40B4-BE49-F238E27FC236}">
                <a16:creationId xmlns:a16="http://schemas.microsoft.com/office/drawing/2014/main" id="{1A46C95E-26CD-45AD-BB72-B430933BACC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4386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2" name="Espace réservé du contenu 12">
            <a:extLst>
              <a:ext uri="{FF2B5EF4-FFF2-40B4-BE49-F238E27FC236}">
                <a16:creationId xmlns:a16="http://schemas.microsoft.com/office/drawing/2014/main" id="{7C59A534-42C3-4A87-94C8-B2FBBAFC4BF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1476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3" name="Espace réservé du contenu 12">
            <a:extLst>
              <a:ext uri="{FF2B5EF4-FFF2-40B4-BE49-F238E27FC236}">
                <a16:creationId xmlns:a16="http://schemas.microsoft.com/office/drawing/2014/main" id="{4BB3DF69-45D4-47B3-BA99-BA35B5100C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98567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4" name="Espace réservé du contenu 12">
            <a:extLst>
              <a:ext uri="{FF2B5EF4-FFF2-40B4-BE49-F238E27FC236}">
                <a16:creationId xmlns:a16="http://schemas.microsoft.com/office/drawing/2014/main" id="{F2BAFCF9-6ACE-4E11-8AC5-705BA7DCE73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65658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14B89B0-0422-4EDE-810F-DD425AACD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7179003E-4816-41C0-9AF2-1961BE47218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032748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16BF5880-831D-419E-8A89-CAA85767225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02048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81EFFE30-BF7F-4D56-9052-FC7B0EA47F4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97295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9726FF2E-0D1B-446C-AED7-6C18FA081A2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64386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0452C3E5-292A-4D12-8FDE-385DEDE4DA3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531476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AE4E27E8-C18D-419A-A1FE-016385306042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98567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2202F7BB-DA07-47E6-9776-44DE2CE5B1A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865658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13AD8282-9283-4BCD-93B4-A60DE19B96BD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1032748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EDB560BE-84F4-41ED-A25E-92DD880EFBEB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300039" y="390921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1" name="Espace réservé du contenu 12">
            <a:extLst>
              <a:ext uri="{FF2B5EF4-FFF2-40B4-BE49-F238E27FC236}">
                <a16:creationId xmlns:a16="http://schemas.microsoft.com/office/drawing/2014/main" id="{CD1F4ABC-FE91-41A9-BAF4-C6FD38763B6D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970946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2" name="Espace réservé du contenu 12">
            <a:extLst>
              <a:ext uri="{FF2B5EF4-FFF2-40B4-BE49-F238E27FC236}">
                <a16:creationId xmlns:a16="http://schemas.microsoft.com/office/drawing/2014/main" id="{E89F3236-63C3-4361-A946-CCFDF997A08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3641854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3" name="Espace réservé du contenu 12">
            <a:extLst>
              <a:ext uri="{FF2B5EF4-FFF2-40B4-BE49-F238E27FC236}">
                <a16:creationId xmlns:a16="http://schemas.microsoft.com/office/drawing/2014/main" id="{C774BBFA-2EDC-46C0-99B6-BB94741E43A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312761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4" name="Espace réservé du contenu 12">
            <a:extLst>
              <a:ext uri="{FF2B5EF4-FFF2-40B4-BE49-F238E27FC236}">
                <a16:creationId xmlns:a16="http://schemas.microsoft.com/office/drawing/2014/main" id="{F950F4F3-C660-4899-ADA1-15E1485646D4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983668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5" name="Espace réservé du contenu 12">
            <a:extLst>
              <a:ext uri="{FF2B5EF4-FFF2-40B4-BE49-F238E27FC236}">
                <a16:creationId xmlns:a16="http://schemas.microsoft.com/office/drawing/2014/main" id="{3F9278D3-004D-432F-A4AB-EFC0C9107FE5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654575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6" name="Espace réservé du contenu 12">
            <a:extLst>
              <a:ext uri="{FF2B5EF4-FFF2-40B4-BE49-F238E27FC236}">
                <a16:creationId xmlns:a16="http://schemas.microsoft.com/office/drawing/2014/main" id="{8D91ED01-78AD-4C9E-8EAC-02799D1F1AC5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0325482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7" name="Espace réservé du contenu 12">
            <a:extLst>
              <a:ext uri="{FF2B5EF4-FFF2-40B4-BE49-F238E27FC236}">
                <a16:creationId xmlns:a16="http://schemas.microsoft.com/office/drawing/2014/main" id="{9AB1A9A0-9D07-4585-8F4A-E7E37DD658D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02048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8" name="Espace réservé du contenu 12">
            <a:extLst>
              <a:ext uri="{FF2B5EF4-FFF2-40B4-BE49-F238E27FC236}">
                <a16:creationId xmlns:a16="http://schemas.microsoft.com/office/drawing/2014/main" id="{AF9FFA38-2CAB-43BF-85AF-6A02A583BA55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197295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9" name="Espace réservé du contenu 12">
            <a:extLst>
              <a:ext uri="{FF2B5EF4-FFF2-40B4-BE49-F238E27FC236}">
                <a16:creationId xmlns:a16="http://schemas.microsoft.com/office/drawing/2014/main" id="{0C1E97B8-E5C7-46D5-8C5C-6D0E2F88F9BD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64386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7" name="Espace réservé du contenu 12">
            <a:extLst>
              <a:ext uri="{FF2B5EF4-FFF2-40B4-BE49-F238E27FC236}">
                <a16:creationId xmlns:a16="http://schemas.microsoft.com/office/drawing/2014/main" id="{57910F56-96F7-4196-8A69-459515E99B1D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531476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8" name="Espace réservé du contenu 12">
            <a:extLst>
              <a:ext uri="{FF2B5EF4-FFF2-40B4-BE49-F238E27FC236}">
                <a16:creationId xmlns:a16="http://schemas.microsoft.com/office/drawing/2014/main" id="{E3A46883-1CA1-41B5-829C-AE02DB324B3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98567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9" name="Espace réservé du contenu 12">
            <a:extLst>
              <a:ext uri="{FF2B5EF4-FFF2-40B4-BE49-F238E27FC236}">
                <a16:creationId xmlns:a16="http://schemas.microsoft.com/office/drawing/2014/main" id="{35048BB4-8422-4CEF-97A5-D807984C0702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65658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60" name="Espace réservé du contenu 12">
            <a:extLst>
              <a:ext uri="{FF2B5EF4-FFF2-40B4-BE49-F238E27FC236}">
                <a16:creationId xmlns:a16="http://schemas.microsoft.com/office/drawing/2014/main" id="{324E096C-1CAA-4C8A-A720-E31C1A01767E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032748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390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724BB-B06D-456B-989F-E4E6B54E3121}" type="datetime1">
              <a:rPr lang="nl-NL" smtClean="0"/>
              <a:t>20-2-2025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19172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3C17B78-A4BA-827D-07E7-CF57F7A49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8AE-63DC-4099-90B6-C0DEFB5E6602}" type="datetime1">
              <a:rPr lang="nl-NL" smtClean="0"/>
              <a:t>20-2-2025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BB6AE795-CF6B-B62A-54F3-581343067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6DEACBB-EA0E-2C61-9483-4FEA12873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2448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el zonder bal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97D724BB-B06D-456B-989F-E4E6B54E3121}" type="datetime1">
              <a:rPr lang="nl-NL" smtClean="0"/>
              <a:t>20-2-2025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pic>
        <p:nvPicPr>
          <p:cNvPr id="6" name="ArtworkLogo">
            <a:extLst>
              <a:ext uri="{FF2B5EF4-FFF2-40B4-BE49-F238E27FC236}">
                <a16:creationId xmlns:a16="http://schemas.microsoft.com/office/drawing/2014/main" id="{CE968CEF-3847-9879-E923-ED64E3E34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090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el en object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20-2-2025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53567AC-FC92-DBF6-902D-A02E25D27B7B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rtworkLogo">
            <a:extLst>
              <a:ext uri="{FF2B5EF4-FFF2-40B4-BE49-F238E27FC236}">
                <a16:creationId xmlns:a16="http://schemas.microsoft.com/office/drawing/2014/main" id="{88EDF246-36D0-EA15-89F1-BEBAC1BC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689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34182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algem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580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2371461"/>
            <a:ext cx="3836639" cy="3897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Geonovum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T	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033 460 41 00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E	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info@geonovum.nl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bezoekadres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Barchman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</a:t>
            </a:r>
            <a:r>
              <a:rPr lang="nl-NL" sz="1600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Wuytierslaan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10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3818 LH Amersfoort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b="1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postadres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Postbus 508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3800 AM Amersfoort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41860035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persoon met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418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9" name="Tekstvak 8">
            <a:hlinkClick r:id="rId4"/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4391218"/>
            <a:ext cx="3836639" cy="766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 onze website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nl-NL" sz="18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r>
              <a:rPr lang="nl-NL" sz="18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8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Bedankt!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0F9E361-25B1-26B6-D92A-B077C62239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40463" y="2343379"/>
            <a:ext cx="5651500" cy="442232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2A494B8-DE6E-7F0A-561C-29B771234A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53302" y="3429001"/>
            <a:ext cx="4538660" cy="391430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 dirty="0"/>
              <a:t>[e-mail]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8DBCEA1D-6766-3C2D-588B-FBECF162B6D4}"/>
              </a:ext>
            </a:extLst>
          </p:cNvPr>
          <p:cNvSpPr txBox="1"/>
          <p:nvPr userDrawn="1"/>
        </p:nvSpPr>
        <p:spPr>
          <a:xfrm>
            <a:off x="6240461" y="2965002"/>
            <a:ext cx="3989041" cy="464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Contact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pic>
        <p:nvPicPr>
          <p:cNvPr id="10" name="Graphic 9">
            <a:hlinkClick r:id="rId4"/>
            <a:extLst>
              <a:ext uri="{FF2B5EF4-FFF2-40B4-BE49-F238E27FC236}">
                <a16:creationId xmlns:a16="http://schemas.microsoft.com/office/drawing/2014/main" id="{2E09973E-E0DA-1C22-6AD3-30FC84B646C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76219" y="4302361"/>
            <a:ext cx="2107422" cy="1603048"/>
          </a:xfrm>
          <a:prstGeom prst="rect">
            <a:avLst/>
          </a:prstGeom>
        </p:spPr>
      </p:pic>
      <p:sp>
        <p:nvSpPr>
          <p:cNvPr id="18" name="Tijdelijke aanduiding voor tekst 4">
            <a:extLst>
              <a:ext uri="{FF2B5EF4-FFF2-40B4-BE49-F238E27FC236}">
                <a16:creationId xmlns:a16="http://schemas.microsoft.com/office/drawing/2014/main" id="{C87550B5-77AB-5E1D-848C-7747F39A2A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53301" y="3815214"/>
            <a:ext cx="4538660" cy="391429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 dirty="0"/>
              <a:t>[Telefoon]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1D46AB79-C56F-6ABA-E57F-AD5B98CD4821}"/>
              </a:ext>
            </a:extLst>
          </p:cNvPr>
          <p:cNvSpPr txBox="1"/>
          <p:nvPr userDrawn="1"/>
        </p:nvSpPr>
        <p:spPr>
          <a:xfrm>
            <a:off x="6245906" y="3358234"/>
            <a:ext cx="1059824" cy="832582"/>
          </a:xfrm>
          <a:prstGeom prst="rect">
            <a:avLst/>
          </a:prstGeom>
          <a:noFill/>
        </p:spPr>
        <p:txBody>
          <a:bodyPr wrap="none" lIns="72000" tIns="72000" rIns="72000" bIns="72000" anchor="ctr" anchorCtr="0">
            <a:spAutoFit/>
          </a:bodyPr>
          <a:lstStyle/>
          <a:p>
            <a:pPr marL="0" lvl="0" indent="0">
              <a:lnSpc>
                <a:spcPct val="130000"/>
              </a:lnSpc>
              <a:buNone/>
            </a:pPr>
            <a:r>
              <a:rPr lang="nl-NL" b="1" dirty="0">
                <a:solidFill>
                  <a:schemeClr val="bg1"/>
                </a:solidFill>
              </a:rPr>
              <a:t>E-mail:</a:t>
            </a:r>
          </a:p>
          <a:p>
            <a:pPr marL="0" lvl="0" indent="0">
              <a:lnSpc>
                <a:spcPct val="130000"/>
              </a:lnSpc>
              <a:buNone/>
            </a:pPr>
            <a:r>
              <a:rPr lang="nl-NL" b="1" dirty="0">
                <a:solidFill>
                  <a:schemeClr val="bg1"/>
                </a:solidFill>
              </a:rPr>
              <a:t>Telefoon:</a:t>
            </a:r>
          </a:p>
        </p:txBody>
      </p:sp>
    </p:spTree>
    <p:extLst>
      <p:ext uri="{BB962C8B-B14F-4D97-AF65-F5344CB8AC3E}">
        <p14:creationId xmlns:p14="http://schemas.microsoft.com/office/powerpoint/2010/main" val="37475997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FAF647A-F430-493F-8C59-3B8606183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BA26529-85C0-4F43-A661-C246EECB0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F4EB3E8-5FEC-4C3E-A5D3-50A8AFCC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26883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foto donker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hoek 24">
            <a:extLst>
              <a:ext uri="{FF2B5EF4-FFF2-40B4-BE49-F238E27FC236}">
                <a16:creationId xmlns:a16="http://schemas.microsoft.com/office/drawing/2014/main" id="{16FAB6D7-3EC7-B29F-1BB0-AFCC4A37A4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9B5A378-D087-E905-A9CD-E41FF608F5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4457518-AC06-A099-9F3C-A25877688B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5" name="Vrije vorm: vorm 4">
            <a:extLst>
              <a:ext uri="{FF2B5EF4-FFF2-40B4-BE49-F238E27FC236}">
                <a16:creationId xmlns:a16="http://schemas.microsoft.com/office/drawing/2014/main" id="{2E3052D2-7619-D462-11E0-04B85514BCDC}"/>
              </a:ext>
            </a:extLst>
          </p:cNvPr>
          <p:cNvSpPr/>
          <p:nvPr/>
        </p:nvSpPr>
        <p:spPr>
          <a:xfrm>
            <a:off x="9308011" y="5109583"/>
            <a:ext cx="756398" cy="756645"/>
          </a:xfrm>
          <a:custGeom>
            <a:avLst/>
            <a:gdLst>
              <a:gd name="connsiteX0" fmla="*/ 586222 w 756398"/>
              <a:gd name="connsiteY0" fmla="*/ 0 h 756645"/>
              <a:gd name="connsiteX1" fmla="*/ 0 w 756398"/>
              <a:gd name="connsiteY1" fmla="*/ 586435 h 756645"/>
              <a:gd name="connsiteX2" fmla="*/ 0 w 756398"/>
              <a:gd name="connsiteY2" fmla="*/ 756646 h 756645"/>
              <a:gd name="connsiteX3" fmla="*/ 170189 w 756398"/>
              <a:gd name="connsiteY3" fmla="*/ 756646 h 756645"/>
              <a:gd name="connsiteX4" fmla="*/ 378206 w 756398"/>
              <a:gd name="connsiteY4" fmla="*/ 548566 h 756645"/>
              <a:gd name="connsiteX5" fmla="*/ 459213 w 756398"/>
              <a:gd name="connsiteY5" fmla="*/ 629614 h 756645"/>
              <a:gd name="connsiteX6" fmla="*/ 629405 w 756398"/>
              <a:gd name="connsiteY6" fmla="*/ 459372 h 756645"/>
              <a:gd name="connsiteX7" fmla="*/ 548380 w 756398"/>
              <a:gd name="connsiteY7" fmla="*/ 378324 h 756645"/>
              <a:gd name="connsiteX8" fmla="*/ 756398 w 756398"/>
              <a:gd name="connsiteY8" fmla="*/ 170241 h 756645"/>
              <a:gd name="connsiteX9" fmla="*/ 756398 w 756398"/>
              <a:gd name="connsiteY9" fmla="*/ 0 h 756645"/>
              <a:gd name="connsiteX10" fmla="*/ 586224 w 756398"/>
              <a:gd name="connsiteY10" fmla="*/ 0 h 756645"/>
              <a:gd name="connsiteX11" fmla="*/ 81008 w 756398"/>
              <a:gd name="connsiteY11" fmla="*/ 251291 h 756645"/>
              <a:gd name="connsiteX12" fmla="*/ 251197 w 756398"/>
              <a:gd name="connsiteY12" fmla="*/ 81048 h 756645"/>
              <a:gd name="connsiteX13" fmla="*/ 170189 w 756398"/>
              <a:gd name="connsiteY13" fmla="*/ 15 h 756645"/>
              <a:gd name="connsiteX14" fmla="*/ 170189 w 756398"/>
              <a:gd name="connsiteY14" fmla="*/ 0 h 756645"/>
              <a:gd name="connsiteX15" fmla="*/ 0 w 756398"/>
              <a:gd name="connsiteY15" fmla="*/ 0 h 756645"/>
              <a:gd name="connsiteX16" fmla="*/ 0 w 756398"/>
              <a:gd name="connsiteY16" fmla="*/ 170241 h 756645"/>
              <a:gd name="connsiteX17" fmla="*/ 81008 w 756398"/>
              <a:gd name="connsiteY17" fmla="*/ 251291 h 756645"/>
              <a:gd name="connsiteX18" fmla="*/ 756398 w 756398"/>
              <a:gd name="connsiteY18" fmla="*/ 756646 h 756645"/>
              <a:gd name="connsiteX19" fmla="*/ 756398 w 756398"/>
              <a:gd name="connsiteY19" fmla="*/ 586435 h 756645"/>
              <a:gd name="connsiteX20" fmla="*/ 586252 w 756398"/>
              <a:gd name="connsiteY20" fmla="*/ 756646 h 756645"/>
              <a:gd name="connsiteX21" fmla="*/ 756398 w 756398"/>
              <a:gd name="connsiteY21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56398" h="756645">
                <a:moveTo>
                  <a:pt x="586222" y="0"/>
                </a:moveTo>
                <a:lnTo>
                  <a:pt x="0" y="586435"/>
                </a:lnTo>
                <a:lnTo>
                  <a:pt x="0" y="756646"/>
                </a:lnTo>
                <a:lnTo>
                  <a:pt x="170189" y="756646"/>
                </a:lnTo>
                <a:lnTo>
                  <a:pt x="378206" y="548566"/>
                </a:lnTo>
                <a:lnTo>
                  <a:pt x="459213" y="629614"/>
                </a:lnTo>
                <a:lnTo>
                  <a:pt x="629405" y="459372"/>
                </a:lnTo>
                <a:lnTo>
                  <a:pt x="548380" y="378324"/>
                </a:lnTo>
                <a:lnTo>
                  <a:pt x="756398" y="170241"/>
                </a:lnTo>
                <a:lnTo>
                  <a:pt x="756398" y="0"/>
                </a:lnTo>
                <a:lnTo>
                  <a:pt x="586224" y="0"/>
                </a:lnTo>
                <a:close/>
                <a:moveTo>
                  <a:pt x="81008" y="251291"/>
                </a:moveTo>
                <a:lnTo>
                  <a:pt x="251197" y="81048"/>
                </a:lnTo>
                <a:lnTo>
                  <a:pt x="170189" y="15"/>
                </a:lnTo>
                <a:lnTo>
                  <a:pt x="170189" y="0"/>
                </a:lnTo>
                <a:lnTo>
                  <a:pt x="0" y="0"/>
                </a:lnTo>
                <a:lnTo>
                  <a:pt x="0" y="170241"/>
                </a:lnTo>
                <a:lnTo>
                  <a:pt x="81008" y="251291"/>
                </a:lnTo>
                <a:close/>
                <a:moveTo>
                  <a:pt x="756398" y="756646"/>
                </a:moveTo>
                <a:lnTo>
                  <a:pt x="756398" y="586435"/>
                </a:lnTo>
                <a:lnTo>
                  <a:pt x="586252" y="756646"/>
                </a:lnTo>
                <a:lnTo>
                  <a:pt x="756398" y="75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2290EBA2-8E2D-6DE4-0054-29203AF1659C}"/>
              </a:ext>
            </a:extLst>
          </p:cNvPr>
          <p:cNvSpPr/>
          <p:nvPr/>
        </p:nvSpPr>
        <p:spPr>
          <a:xfrm>
            <a:off x="10820794" y="5109590"/>
            <a:ext cx="756412" cy="756647"/>
          </a:xfrm>
          <a:custGeom>
            <a:avLst/>
            <a:gdLst>
              <a:gd name="connsiteX0" fmla="*/ 0 w 756412"/>
              <a:gd name="connsiteY0" fmla="*/ 0 h 756647"/>
              <a:gd name="connsiteX1" fmla="*/ 0 w 756412"/>
              <a:gd name="connsiteY1" fmla="*/ 0 h 756647"/>
              <a:gd name="connsiteX2" fmla="*/ 586223 w 756412"/>
              <a:gd name="connsiteY2" fmla="*/ 0 h 756647"/>
              <a:gd name="connsiteX3" fmla="*/ 0 w 756412"/>
              <a:gd name="connsiteY3" fmla="*/ 586435 h 756647"/>
              <a:gd name="connsiteX4" fmla="*/ 0 w 756412"/>
              <a:gd name="connsiteY4" fmla="*/ 756647 h 756647"/>
              <a:gd name="connsiteX5" fmla="*/ 170190 w 756412"/>
              <a:gd name="connsiteY5" fmla="*/ 756647 h 756647"/>
              <a:gd name="connsiteX6" fmla="*/ 463309 w 756412"/>
              <a:gd name="connsiteY6" fmla="*/ 463438 h 756647"/>
              <a:gd name="connsiteX7" fmla="*/ 756398 w 756412"/>
              <a:gd name="connsiteY7" fmla="*/ 756647 h 756647"/>
              <a:gd name="connsiteX8" fmla="*/ 756413 w 756412"/>
              <a:gd name="connsiteY8" fmla="*/ 756647 h 756647"/>
              <a:gd name="connsiteX9" fmla="*/ 756413 w 756412"/>
              <a:gd name="connsiteY9" fmla="*/ 0 h 756647"/>
              <a:gd name="connsiteX10" fmla="*/ 586223 w 756412"/>
              <a:gd name="connsiteY10" fmla="*/ 0 h 756647"/>
              <a:gd name="connsiteX11" fmla="*/ 332220 w 756412"/>
              <a:gd name="connsiteY11" fmla="*/ 0 h 756647"/>
              <a:gd name="connsiteX12" fmla="*/ 15 w 756412"/>
              <a:gd name="connsiteY12" fmla="*/ 0 h 756647"/>
              <a:gd name="connsiteX13" fmla="*/ 166125 w 756412"/>
              <a:gd name="connsiteY13" fmla="*/ 166162 h 756647"/>
              <a:gd name="connsiteX14" fmla="*/ 332220 w 756412"/>
              <a:gd name="connsiteY14" fmla="*/ 0 h 75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412" h="756647">
                <a:moveTo>
                  <a:pt x="0" y="0"/>
                </a:moveTo>
                <a:lnTo>
                  <a:pt x="0" y="0"/>
                </a:lnTo>
                <a:close/>
                <a:moveTo>
                  <a:pt x="586223" y="0"/>
                </a:moveTo>
                <a:lnTo>
                  <a:pt x="0" y="586435"/>
                </a:lnTo>
                <a:lnTo>
                  <a:pt x="0" y="756647"/>
                </a:lnTo>
                <a:lnTo>
                  <a:pt x="170190" y="756647"/>
                </a:lnTo>
                <a:lnTo>
                  <a:pt x="463309" y="463438"/>
                </a:lnTo>
                <a:lnTo>
                  <a:pt x="756398" y="756647"/>
                </a:lnTo>
                <a:lnTo>
                  <a:pt x="756413" y="756647"/>
                </a:lnTo>
                <a:lnTo>
                  <a:pt x="756413" y="0"/>
                </a:lnTo>
                <a:lnTo>
                  <a:pt x="586223" y="0"/>
                </a:lnTo>
                <a:close/>
                <a:moveTo>
                  <a:pt x="332220" y="0"/>
                </a:moveTo>
                <a:lnTo>
                  <a:pt x="15" y="0"/>
                </a:lnTo>
                <a:lnTo>
                  <a:pt x="166125" y="166162"/>
                </a:lnTo>
                <a:lnTo>
                  <a:pt x="332220" y="0"/>
                </a:lnTo>
                <a:close/>
              </a:path>
            </a:pathLst>
          </a:custGeom>
          <a:solidFill>
            <a:srgbClr val="0086C5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DF62DE58-EDBC-170B-6165-304CC012C3C0}"/>
              </a:ext>
            </a:extLst>
          </p:cNvPr>
          <p:cNvSpPr/>
          <p:nvPr/>
        </p:nvSpPr>
        <p:spPr>
          <a:xfrm>
            <a:off x="9290892" y="6026252"/>
            <a:ext cx="198536" cy="245754"/>
          </a:xfrm>
          <a:custGeom>
            <a:avLst/>
            <a:gdLst>
              <a:gd name="connsiteX0" fmla="*/ 103821 w 198536"/>
              <a:gd name="connsiteY0" fmla="*/ 245754 h 245754"/>
              <a:gd name="connsiteX1" fmla="*/ 0 w 198536"/>
              <a:gd name="connsiteY1" fmla="*/ 127423 h 245754"/>
              <a:gd name="connsiteX2" fmla="*/ 112100 w 198536"/>
              <a:gd name="connsiteY2" fmla="*/ 0 h 245754"/>
              <a:gd name="connsiteX3" fmla="*/ 193572 w 198536"/>
              <a:gd name="connsiteY3" fmla="*/ 34748 h 245754"/>
              <a:gd name="connsiteX4" fmla="*/ 174136 w 198536"/>
              <a:gd name="connsiteY4" fmla="*/ 59158 h 245754"/>
              <a:gd name="connsiteX5" fmla="*/ 119540 w 198536"/>
              <a:gd name="connsiteY5" fmla="*/ 43030 h 245754"/>
              <a:gd name="connsiteX6" fmla="*/ 56260 w 198536"/>
              <a:gd name="connsiteY6" fmla="*/ 119561 h 245754"/>
              <a:gd name="connsiteX7" fmla="*/ 112505 w 198536"/>
              <a:gd name="connsiteY7" fmla="*/ 202740 h 245754"/>
              <a:gd name="connsiteX8" fmla="*/ 144768 w 198536"/>
              <a:gd name="connsiteY8" fmla="*/ 194458 h 245754"/>
              <a:gd name="connsiteX9" fmla="*/ 144768 w 198536"/>
              <a:gd name="connsiteY9" fmla="*/ 140251 h 245754"/>
              <a:gd name="connsiteX10" fmla="*/ 111260 w 198536"/>
              <a:gd name="connsiteY10" fmla="*/ 140251 h 245754"/>
              <a:gd name="connsiteX11" fmla="*/ 111260 w 198536"/>
              <a:gd name="connsiteY11" fmla="*/ 104678 h 245754"/>
              <a:gd name="connsiteX12" fmla="*/ 198537 w 198536"/>
              <a:gd name="connsiteY12" fmla="*/ 104678 h 245754"/>
              <a:gd name="connsiteX13" fmla="*/ 198537 w 198536"/>
              <a:gd name="connsiteY13" fmla="*/ 213902 h 245754"/>
              <a:gd name="connsiteX14" fmla="*/ 103821 w 198536"/>
              <a:gd name="connsiteY14" fmla="*/ 24575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8536" h="245754">
                <a:moveTo>
                  <a:pt x="103821" y="245754"/>
                </a:moveTo>
                <a:cubicBezTo>
                  <a:pt x="34752" y="245754"/>
                  <a:pt x="0" y="210166"/>
                  <a:pt x="0" y="127423"/>
                </a:cubicBezTo>
                <a:cubicBezTo>
                  <a:pt x="0" y="39309"/>
                  <a:pt x="50471" y="0"/>
                  <a:pt x="112100" y="0"/>
                </a:cubicBezTo>
                <a:cubicBezTo>
                  <a:pt x="147256" y="0"/>
                  <a:pt x="173714" y="14058"/>
                  <a:pt x="193572" y="34748"/>
                </a:cubicBezTo>
                <a:lnTo>
                  <a:pt x="174136" y="59158"/>
                </a:lnTo>
                <a:cubicBezTo>
                  <a:pt x="156767" y="49226"/>
                  <a:pt x="137734" y="43030"/>
                  <a:pt x="119540" y="43030"/>
                </a:cubicBezTo>
                <a:cubicBezTo>
                  <a:pt x="82313" y="43030"/>
                  <a:pt x="56260" y="70335"/>
                  <a:pt x="56260" y="119561"/>
                </a:cubicBezTo>
                <a:cubicBezTo>
                  <a:pt x="56260" y="184121"/>
                  <a:pt x="80663" y="202740"/>
                  <a:pt x="112505" y="202740"/>
                </a:cubicBezTo>
                <a:cubicBezTo>
                  <a:pt x="126574" y="202740"/>
                  <a:pt x="138152" y="199004"/>
                  <a:pt x="144768" y="194458"/>
                </a:cubicBezTo>
                <a:lnTo>
                  <a:pt x="144768" y="140251"/>
                </a:lnTo>
                <a:lnTo>
                  <a:pt x="111260" y="140251"/>
                </a:lnTo>
                <a:lnTo>
                  <a:pt x="111260" y="104678"/>
                </a:lnTo>
                <a:lnTo>
                  <a:pt x="198537" y="104678"/>
                </a:lnTo>
                <a:lnTo>
                  <a:pt x="198537" y="213902"/>
                </a:lnTo>
                <a:cubicBezTo>
                  <a:pt x="173714" y="234172"/>
                  <a:pt x="140629" y="245754"/>
                  <a:pt x="103821" y="24575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74A652D-0EA5-F295-D355-4AC8A19B1DDA}"/>
              </a:ext>
            </a:extLst>
          </p:cNvPr>
          <p:cNvSpPr/>
          <p:nvPr/>
        </p:nvSpPr>
        <p:spPr>
          <a:xfrm>
            <a:off x="9569248" y="6030807"/>
            <a:ext cx="148065" cy="236645"/>
          </a:xfrm>
          <a:custGeom>
            <a:avLst/>
            <a:gdLst>
              <a:gd name="connsiteX0" fmla="*/ 0 w 148065"/>
              <a:gd name="connsiteY0" fmla="*/ 236646 h 236645"/>
              <a:gd name="connsiteX1" fmla="*/ 0 w 148065"/>
              <a:gd name="connsiteY1" fmla="*/ 0 h 236645"/>
              <a:gd name="connsiteX2" fmla="*/ 146415 w 148065"/>
              <a:gd name="connsiteY2" fmla="*/ 0 h 236645"/>
              <a:gd name="connsiteX3" fmla="*/ 146415 w 148065"/>
              <a:gd name="connsiteY3" fmla="*/ 42204 h 236645"/>
              <a:gd name="connsiteX4" fmla="*/ 55014 w 148065"/>
              <a:gd name="connsiteY4" fmla="*/ 42204 h 236645"/>
              <a:gd name="connsiteX5" fmla="*/ 55014 w 148065"/>
              <a:gd name="connsiteY5" fmla="*/ 96395 h 236645"/>
              <a:gd name="connsiteX6" fmla="*/ 131522 w 148065"/>
              <a:gd name="connsiteY6" fmla="*/ 96395 h 236645"/>
              <a:gd name="connsiteX7" fmla="*/ 131522 w 148065"/>
              <a:gd name="connsiteY7" fmla="*/ 136110 h 236645"/>
              <a:gd name="connsiteX8" fmla="*/ 55014 w 148065"/>
              <a:gd name="connsiteY8" fmla="*/ 136110 h 236645"/>
              <a:gd name="connsiteX9" fmla="*/ 55014 w 148065"/>
              <a:gd name="connsiteY9" fmla="*/ 193618 h 236645"/>
              <a:gd name="connsiteX10" fmla="*/ 148065 w 148065"/>
              <a:gd name="connsiteY10" fmla="*/ 193618 h 236645"/>
              <a:gd name="connsiteX11" fmla="*/ 148065 w 148065"/>
              <a:gd name="connsiteY11" fmla="*/ 236646 h 236645"/>
              <a:gd name="connsiteX12" fmla="*/ 0 w 148065"/>
              <a:gd name="connsiteY12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8065" h="236645">
                <a:moveTo>
                  <a:pt x="0" y="236646"/>
                </a:moveTo>
                <a:lnTo>
                  <a:pt x="0" y="0"/>
                </a:lnTo>
                <a:lnTo>
                  <a:pt x="146415" y="0"/>
                </a:lnTo>
                <a:lnTo>
                  <a:pt x="146415" y="42204"/>
                </a:lnTo>
                <a:lnTo>
                  <a:pt x="55014" y="42204"/>
                </a:lnTo>
                <a:lnTo>
                  <a:pt x="55014" y="96395"/>
                </a:lnTo>
                <a:lnTo>
                  <a:pt x="131522" y="96395"/>
                </a:lnTo>
                <a:lnTo>
                  <a:pt x="131522" y="136110"/>
                </a:lnTo>
                <a:lnTo>
                  <a:pt x="55014" y="136110"/>
                </a:lnTo>
                <a:lnTo>
                  <a:pt x="55014" y="193618"/>
                </a:lnTo>
                <a:lnTo>
                  <a:pt x="148065" y="193618"/>
                </a:lnTo>
                <a:lnTo>
                  <a:pt x="148065" y="236646"/>
                </a:lnTo>
                <a:lnTo>
                  <a:pt x="0" y="23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5FAEC22B-27B5-0C44-848E-174383106CF4}"/>
              </a:ext>
            </a:extLst>
          </p:cNvPr>
          <p:cNvSpPr/>
          <p:nvPr/>
        </p:nvSpPr>
        <p:spPr>
          <a:xfrm>
            <a:off x="9771094" y="6026246"/>
            <a:ext cx="232029" cy="245754"/>
          </a:xfrm>
          <a:custGeom>
            <a:avLst/>
            <a:gdLst>
              <a:gd name="connsiteX0" fmla="*/ 112925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25 w 232029"/>
              <a:gd name="connsiteY4" fmla="*/ 245754 h 245754"/>
              <a:gd name="connsiteX5" fmla="*/ 114155 w 232029"/>
              <a:gd name="connsiteY5" fmla="*/ 42204 h 245754"/>
              <a:gd name="connsiteX6" fmla="*/ 58315 w 232029"/>
              <a:gd name="connsiteY6" fmla="*/ 118331 h 245754"/>
              <a:gd name="connsiteX7" fmla="*/ 117050 w 232029"/>
              <a:gd name="connsiteY7" fmla="*/ 203145 h 245754"/>
              <a:gd name="connsiteX8" fmla="*/ 173714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25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25" y="245754"/>
                </a:cubicBezTo>
                <a:moveTo>
                  <a:pt x="114155" y="42204"/>
                </a:moveTo>
                <a:cubicBezTo>
                  <a:pt x="81893" y="42204"/>
                  <a:pt x="58315" y="62894"/>
                  <a:pt x="58315" y="118331"/>
                </a:cubicBezTo>
                <a:cubicBezTo>
                  <a:pt x="58315" y="182050"/>
                  <a:pt x="79823" y="203145"/>
                  <a:pt x="117050" y="203145"/>
                </a:cubicBezTo>
                <a:cubicBezTo>
                  <a:pt x="150137" y="203145"/>
                  <a:pt x="173714" y="182455"/>
                  <a:pt x="173714" y="125368"/>
                </a:cubicBezTo>
                <a:cubicBezTo>
                  <a:pt x="173714" y="64139"/>
                  <a:pt x="152206" y="42204"/>
                  <a:pt x="114155" y="4220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9" name="Vrije vorm: vorm 18">
            <a:extLst>
              <a:ext uri="{FF2B5EF4-FFF2-40B4-BE49-F238E27FC236}">
                <a16:creationId xmlns:a16="http://schemas.microsoft.com/office/drawing/2014/main" id="{FFA13B9D-AF5C-670C-1F19-ED37017F557C}"/>
              </a:ext>
            </a:extLst>
          </p:cNvPr>
          <p:cNvSpPr/>
          <p:nvPr/>
        </p:nvSpPr>
        <p:spPr>
          <a:xfrm>
            <a:off x="10072376" y="6030807"/>
            <a:ext cx="209696" cy="236645"/>
          </a:xfrm>
          <a:custGeom>
            <a:avLst/>
            <a:gdLst>
              <a:gd name="connsiteX0" fmla="*/ 150962 w 209696"/>
              <a:gd name="connsiteY0" fmla="*/ 236646 h 236645"/>
              <a:gd name="connsiteX1" fmla="*/ 45911 w 209696"/>
              <a:gd name="connsiteY1" fmla="*/ 69915 h 236645"/>
              <a:gd name="connsiteX2" fmla="*/ 45911 w 209696"/>
              <a:gd name="connsiteY2" fmla="*/ 236646 h 236645"/>
              <a:gd name="connsiteX3" fmla="*/ 0 w 209696"/>
              <a:gd name="connsiteY3" fmla="*/ 236646 h 236645"/>
              <a:gd name="connsiteX4" fmla="*/ 0 w 209696"/>
              <a:gd name="connsiteY4" fmla="*/ 0 h 236645"/>
              <a:gd name="connsiteX5" fmla="*/ 68649 w 209696"/>
              <a:gd name="connsiteY5" fmla="*/ 0 h 236645"/>
              <a:gd name="connsiteX6" fmla="*/ 164190 w 209696"/>
              <a:gd name="connsiteY6" fmla="*/ 146042 h 236645"/>
              <a:gd name="connsiteX7" fmla="*/ 164190 w 209696"/>
              <a:gd name="connsiteY7" fmla="*/ 0 h 236645"/>
              <a:gd name="connsiteX8" fmla="*/ 209696 w 209696"/>
              <a:gd name="connsiteY8" fmla="*/ 0 h 236645"/>
              <a:gd name="connsiteX9" fmla="*/ 209696 w 209696"/>
              <a:gd name="connsiteY9" fmla="*/ 236646 h 236645"/>
              <a:gd name="connsiteX10" fmla="*/ 150962 w 209696"/>
              <a:gd name="connsiteY10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9696" h="236645">
                <a:moveTo>
                  <a:pt x="150962" y="236646"/>
                </a:moveTo>
                <a:lnTo>
                  <a:pt x="45911" y="69915"/>
                </a:lnTo>
                <a:lnTo>
                  <a:pt x="45911" y="236646"/>
                </a:lnTo>
                <a:lnTo>
                  <a:pt x="0" y="236646"/>
                </a:lnTo>
                <a:lnTo>
                  <a:pt x="0" y="0"/>
                </a:lnTo>
                <a:lnTo>
                  <a:pt x="68649" y="0"/>
                </a:lnTo>
                <a:lnTo>
                  <a:pt x="164190" y="146042"/>
                </a:lnTo>
                <a:lnTo>
                  <a:pt x="164190" y="0"/>
                </a:lnTo>
                <a:lnTo>
                  <a:pt x="209696" y="0"/>
                </a:lnTo>
                <a:lnTo>
                  <a:pt x="209696" y="236646"/>
                </a:lnTo>
                <a:lnTo>
                  <a:pt x="150962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0" name="Vrije vorm: vorm 19">
            <a:extLst>
              <a:ext uri="{FF2B5EF4-FFF2-40B4-BE49-F238E27FC236}">
                <a16:creationId xmlns:a16="http://schemas.microsoft.com/office/drawing/2014/main" id="{B7E54905-3714-2A5F-7274-5F3435008768}"/>
              </a:ext>
            </a:extLst>
          </p:cNvPr>
          <p:cNvSpPr/>
          <p:nvPr/>
        </p:nvSpPr>
        <p:spPr>
          <a:xfrm>
            <a:off x="10370159" y="6026246"/>
            <a:ext cx="232029" cy="245754"/>
          </a:xfrm>
          <a:custGeom>
            <a:avLst/>
            <a:gdLst>
              <a:gd name="connsiteX0" fmla="*/ 112910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10 w 232029"/>
              <a:gd name="connsiteY4" fmla="*/ 245754 h 245754"/>
              <a:gd name="connsiteX5" fmla="*/ 114155 w 232029"/>
              <a:gd name="connsiteY5" fmla="*/ 42204 h 245754"/>
              <a:gd name="connsiteX6" fmla="*/ 58330 w 232029"/>
              <a:gd name="connsiteY6" fmla="*/ 118331 h 245754"/>
              <a:gd name="connsiteX7" fmla="*/ 117050 w 232029"/>
              <a:gd name="connsiteY7" fmla="*/ 203145 h 245754"/>
              <a:gd name="connsiteX8" fmla="*/ 173715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10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10" y="245754"/>
                </a:cubicBezTo>
                <a:moveTo>
                  <a:pt x="114155" y="42204"/>
                </a:moveTo>
                <a:cubicBezTo>
                  <a:pt x="81893" y="42204"/>
                  <a:pt x="58330" y="62894"/>
                  <a:pt x="58330" y="118331"/>
                </a:cubicBezTo>
                <a:cubicBezTo>
                  <a:pt x="58330" y="182050"/>
                  <a:pt x="79823" y="203145"/>
                  <a:pt x="117050" y="203145"/>
                </a:cubicBezTo>
                <a:cubicBezTo>
                  <a:pt x="150152" y="203145"/>
                  <a:pt x="173715" y="182455"/>
                  <a:pt x="173715" y="125368"/>
                </a:cubicBezTo>
                <a:cubicBezTo>
                  <a:pt x="173715" y="64139"/>
                  <a:pt x="152206" y="42204"/>
                  <a:pt x="114155" y="42204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1" name="Vrije vorm: vorm 20">
            <a:extLst>
              <a:ext uri="{FF2B5EF4-FFF2-40B4-BE49-F238E27FC236}">
                <a16:creationId xmlns:a16="http://schemas.microsoft.com/office/drawing/2014/main" id="{4785C39B-D6D8-2871-966A-115AC70143AE}"/>
              </a:ext>
            </a:extLst>
          </p:cNvPr>
          <p:cNvSpPr/>
          <p:nvPr/>
        </p:nvSpPr>
        <p:spPr>
          <a:xfrm>
            <a:off x="10662602" y="6030807"/>
            <a:ext cx="220856" cy="236645"/>
          </a:xfrm>
          <a:custGeom>
            <a:avLst/>
            <a:gdLst>
              <a:gd name="connsiteX0" fmla="*/ 145579 w 220856"/>
              <a:gd name="connsiteY0" fmla="*/ 236646 h 236645"/>
              <a:gd name="connsiteX1" fmla="*/ 78158 w 220856"/>
              <a:gd name="connsiteY1" fmla="*/ 236646 h 236645"/>
              <a:gd name="connsiteX2" fmla="*/ 0 w 220856"/>
              <a:gd name="connsiteY2" fmla="*/ 0 h 236645"/>
              <a:gd name="connsiteX3" fmla="*/ 61210 w 220856"/>
              <a:gd name="connsiteY3" fmla="*/ 0 h 236645"/>
              <a:gd name="connsiteX4" fmla="*/ 116211 w 220856"/>
              <a:gd name="connsiteY4" fmla="*/ 187406 h 236645"/>
              <a:gd name="connsiteX5" fmla="*/ 116631 w 220856"/>
              <a:gd name="connsiteY5" fmla="*/ 187406 h 236645"/>
              <a:gd name="connsiteX6" fmla="*/ 166262 w 220856"/>
              <a:gd name="connsiteY6" fmla="*/ 0 h 236645"/>
              <a:gd name="connsiteX7" fmla="*/ 220857 w 220856"/>
              <a:gd name="connsiteY7" fmla="*/ 0 h 236645"/>
              <a:gd name="connsiteX8" fmla="*/ 145579 w 220856"/>
              <a:gd name="connsiteY8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0856" h="236645">
                <a:moveTo>
                  <a:pt x="145579" y="236646"/>
                </a:moveTo>
                <a:lnTo>
                  <a:pt x="78158" y="236646"/>
                </a:lnTo>
                <a:cubicBezTo>
                  <a:pt x="43421" y="155149"/>
                  <a:pt x="19830" y="79848"/>
                  <a:pt x="0" y="0"/>
                </a:cubicBezTo>
                <a:lnTo>
                  <a:pt x="61210" y="0"/>
                </a:lnTo>
                <a:cubicBezTo>
                  <a:pt x="74438" y="60808"/>
                  <a:pt x="93052" y="122457"/>
                  <a:pt x="116211" y="187406"/>
                </a:cubicBezTo>
                <a:lnTo>
                  <a:pt x="116631" y="187406"/>
                </a:lnTo>
                <a:cubicBezTo>
                  <a:pt x="138139" y="125351"/>
                  <a:pt x="153858" y="63299"/>
                  <a:pt x="166262" y="0"/>
                </a:cubicBezTo>
                <a:lnTo>
                  <a:pt x="220857" y="0"/>
                </a:lnTo>
                <a:cubicBezTo>
                  <a:pt x="203068" y="79427"/>
                  <a:pt x="178666" y="160100"/>
                  <a:pt x="145579" y="236646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2" name="Vrije vorm: vorm 21">
            <a:extLst>
              <a:ext uri="{FF2B5EF4-FFF2-40B4-BE49-F238E27FC236}">
                <a16:creationId xmlns:a16="http://schemas.microsoft.com/office/drawing/2014/main" id="{3BD1466B-D90A-B56A-D2E8-ABECC1BE9674}"/>
              </a:ext>
            </a:extLst>
          </p:cNvPr>
          <p:cNvSpPr/>
          <p:nvPr/>
        </p:nvSpPr>
        <p:spPr>
          <a:xfrm>
            <a:off x="10960372" y="6030798"/>
            <a:ext cx="210116" cy="241208"/>
          </a:xfrm>
          <a:custGeom>
            <a:avLst/>
            <a:gdLst>
              <a:gd name="connsiteX0" fmla="*/ 100926 w 210116"/>
              <a:gd name="connsiteY0" fmla="*/ 241208 h 241208"/>
              <a:gd name="connsiteX1" fmla="*/ 0 w 210116"/>
              <a:gd name="connsiteY1" fmla="*/ 148533 h 241208"/>
              <a:gd name="connsiteX2" fmla="*/ 0 w 210116"/>
              <a:gd name="connsiteY2" fmla="*/ 0 h 241208"/>
              <a:gd name="connsiteX3" fmla="*/ 55015 w 210116"/>
              <a:gd name="connsiteY3" fmla="*/ 0 h 241208"/>
              <a:gd name="connsiteX4" fmla="*/ 55015 w 210116"/>
              <a:gd name="connsiteY4" fmla="*/ 142322 h 241208"/>
              <a:gd name="connsiteX5" fmla="*/ 105471 w 210116"/>
              <a:gd name="connsiteY5" fmla="*/ 201495 h 241208"/>
              <a:gd name="connsiteX6" fmla="*/ 155941 w 210116"/>
              <a:gd name="connsiteY6" fmla="*/ 145637 h 241208"/>
              <a:gd name="connsiteX7" fmla="*/ 155941 w 210116"/>
              <a:gd name="connsiteY7" fmla="*/ 0 h 241208"/>
              <a:gd name="connsiteX8" fmla="*/ 210116 w 210116"/>
              <a:gd name="connsiteY8" fmla="*/ 0 h 241208"/>
              <a:gd name="connsiteX9" fmla="*/ 210116 w 210116"/>
              <a:gd name="connsiteY9" fmla="*/ 142322 h 241208"/>
              <a:gd name="connsiteX10" fmla="*/ 100926 w 210116"/>
              <a:gd name="connsiteY10" fmla="*/ 241208 h 24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0116" h="241208">
                <a:moveTo>
                  <a:pt x="100926" y="241208"/>
                </a:moveTo>
                <a:cubicBezTo>
                  <a:pt x="35157" y="241208"/>
                  <a:pt x="0" y="213497"/>
                  <a:pt x="0" y="148533"/>
                </a:cubicBezTo>
                <a:lnTo>
                  <a:pt x="0" y="0"/>
                </a:lnTo>
                <a:lnTo>
                  <a:pt x="55015" y="0"/>
                </a:lnTo>
                <a:lnTo>
                  <a:pt x="55015" y="142322"/>
                </a:lnTo>
                <a:cubicBezTo>
                  <a:pt x="55015" y="184526"/>
                  <a:pt x="71139" y="201495"/>
                  <a:pt x="105471" y="201495"/>
                </a:cubicBezTo>
                <a:cubicBezTo>
                  <a:pt x="136908" y="201495"/>
                  <a:pt x="155941" y="186596"/>
                  <a:pt x="155941" y="145637"/>
                </a:cubicBezTo>
                <a:lnTo>
                  <a:pt x="155941" y="0"/>
                </a:lnTo>
                <a:lnTo>
                  <a:pt x="210116" y="0"/>
                </a:lnTo>
                <a:lnTo>
                  <a:pt x="210116" y="142322"/>
                </a:lnTo>
                <a:cubicBezTo>
                  <a:pt x="210116" y="212252"/>
                  <a:pt x="164625" y="241208"/>
                  <a:pt x="100926" y="241208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03D7E4D5-3EE6-0749-BFA6-7BA5DC89CBE8}"/>
              </a:ext>
            </a:extLst>
          </p:cNvPr>
          <p:cNvSpPr/>
          <p:nvPr/>
        </p:nvSpPr>
        <p:spPr>
          <a:xfrm>
            <a:off x="11265204" y="6030807"/>
            <a:ext cx="303167" cy="236645"/>
          </a:xfrm>
          <a:custGeom>
            <a:avLst/>
            <a:gdLst>
              <a:gd name="connsiteX0" fmla="*/ 246098 w 303167"/>
              <a:gd name="connsiteY0" fmla="*/ 236646 h 236645"/>
              <a:gd name="connsiteX1" fmla="*/ 233259 w 303167"/>
              <a:gd name="connsiteY1" fmla="*/ 59158 h 236645"/>
              <a:gd name="connsiteX2" fmla="*/ 232869 w 303167"/>
              <a:gd name="connsiteY2" fmla="*/ 59158 h 236645"/>
              <a:gd name="connsiteX3" fmla="*/ 169980 w 303167"/>
              <a:gd name="connsiteY3" fmla="*/ 236646 h 236645"/>
              <a:gd name="connsiteX4" fmla="*/ 124489 w 303167"/>
              <a:gd name="connsiteY4" fmla="*/ 236646 h 236645"/>
              <a:gd name="connsiteX5" fmla="*/ 63279 w 303167"/>
              <a:gd name="connsiteY5" fmla="*/ 59578 h 236645"/>
              <a:gd name="connsiteX6" fmla="*/ 62844 w 303167"/>
              <a:gd name="connsiteY6" fmla="*/ 59578 h 236645"/>
              <a:gd name="connsiteX7" fmla="*/ 52525 w 303167"/>
              <a:gd name="connsiteY7" fmla="*/ 236646 h 236645"/>
              <a:gd name="connsiteX8" fmla="*/ 0 w 303167"/>
              <a:gd name="connsiteY8" fmla="*/ 236646 h 236645"/>
              <a:gd name="connsiteX9" fmla="*/ 22333 w 303167"/>
              <a:gd name="connsiteY9" fmla="*/ 0 h 236645"/>
              <a:gd name="connsiteX10" fmla="*/ 94717 w 303167"/>
              <a:gd name="connsiteY10" fmla="*/ 0 h 236645"/>
              <a:gd name="connsiteX11" fmla="*/ 151786 w 303167"/>
              <a:gd name="connsiteY11" fmla="*/ 158450 h 236645"/>
              <a:gd name="connsiteX12" fmla="*/ 152206 w 303167"/>
              <a:gd name="connsiteY12" fmla="*/ 158450 h 236645"/>
              <a:gd name="connsiteX13" fmla="*/ 211766 w 303167"/>
              <a:gd name="connsiteY13" fmla="*/ 0 h 236645"/>
              <a:gd name="connsiteX14" fmla="*/ 281255 w 303167"/>
              <a:gd name="connsiteY14" fmla="*/ 0 h 236645"/>
              <a:gd name="connsiteX15" fmla="*/ 303168 w 303167"/>
              <a:gd name="connsiteY15" fmla="*/ 236646 h 236645"/>
              <a:gd name="connsiteX16" fmla="*/ 246098 w 303167"/>
              <a:gd name="connsiteY16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3167" h="236645">
                <a:moveTo>
                  <a:pt x="246098" y="236646"/>
                </a:moveTo>
                <a:cubicBezTo>
                  <a:pt x="244853" y="174173"/>
                  <a:pt x="239469" y="112540"/>
                  <a:pt x="233259" y="59158"/>
                </a:cubicBezTo>
                <a:lnTo>
                  <a:pt x="232869" y="59158"/>
                </a:lnTo>
                <a:lnTo>
                  <a:pt x="169980" y="236646"/>
                </a:lnTo>
                <a:lnTo>
                  <a:pt x="124489" y="236646"/>
                </a:lnTo>
                <a:lnTo>
                  <a:pt x="63279" y="59578"/>
                </a:lnTo>
                <a:lnTo>
                  <a:pt x="62844" y="59578"/>
                </a:lnTo>
                <a:cubicBezTo>
                  <a:pt x="57070" y="112540"/>
                  <a:pt x="53350" y="174173"/>
                  <a:pt x="52525" y="236646"/>
                </a:cubicBezTo>
                <a:lnTo>
                  <a:pt x="0" y="236646"/>
                </a:lnTo>
                <a:cubicBezTo>
                  <a:pt x="2490" y="158045"/>
                  <a:pt x="9914" y="78182"/>
                  <a:pt x="22333" y="0"/>
                </a:cubicBezTo>
                <a:lnTo>
                  <a:pt x="94717" y="0"/>
                </a:lnTo>
                <a:lnTo>
                  <a:pt x="151786" y="158450"/>
                </a:lnTo>
                <a:lnTo>
                  <a:pt x="152206" y="158450"/>
                </a:lnTo>
                <a:lnTo>
                  <a:pt x="211766" y="0"/>
                </a:lnTo>
                <a:lnTo>
                  <a:pt x="281255" y="0"/>
                </a:lnTo>
                <a:cubicBezTo>
                  <a:pt x="292009" y="78182"/>
                  <a:pt x="299433" y="158045"/>
                  <a:pt x="303168" y="236646"/>
                </a:cubicBezTo>
                <a:lnTo>
                  <a:pt x="246098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38C502D0-B4B8-F48B-83A5-0356E3E50B16}"/>
              </a:ext>
            </a:extLst>
          </p:cNvPr>
          <p:cNvSpPr/>
          <p:nvPr/>
        </p:nvSpPr>
        <p:spPr>
          <a:xfrm>
            <a:off x="10064410" y="5109583"/>
            <a:ext cx="756399" cy="756645"/>
          </a:xfrm>
          <a:custGeom>
            <a:avLst/>
            <a:gdLst>
              <a:gd name="connsiteX0" fmla="*/ 586221 w 756399"/>
              <a:gd name="connsiteY0" fmla="*/ 0 h 756645"/>
              <a:gd name="connsiteX1" fmla="*/ 0 w 756399"/>
              <a:gd name="connsiteY1" fmla="*/ 586435 h 756645"/>
              <a:gd name="connsiteX2" fmla="*/ 0 w 756399"/>
              <a:gd name="connsiteY2" fmla="*/ 756646 h 756645"/>
              <a:gd name="connsiteX3" fmla="*/ 332219 w 756399"/>
              <a:gd name="connsiteY3" fmla="*/ 756646 h 756645"/>
              <a:gd name="connsiteX4" fmla="*/ 756399 w 756399"/>
              <a:gd name="connsiteY4" fmla="*/ 332323 h 756645"/>
              <a:gd name="connsiteX5" fmla="*/ 756399 w 756399"/>
              <a:gd name="connsiteY5" fmla="*/ 0 h 756645"/>
              <a:gd name="connsiteX6" fmla="*/ 586221 w 756399"/>
              <a:gd name="connsiteY6" fmla="*/ 0 h 756645"/>
              <a:gd name="connsiteX7" fmla="*/ 0 w 756399"/>
              <a:gd name="connsiteY7" fmla="*/ 0 h 756645"/>
              <a:gd name="connsiteX8" fmla="*/ 0 w 756399"/>
              <a:gd name="connsiteY8" fmla="*/ 332338 h 756645"/>
              <a:gd name="connsiteX9" fmla="*/ 332204 w 756399"/>
              <a:gd name="connsiteY9" fmla="*/ 0 h 756645"/>
              <a:gd name="connsiteX10" fmla="*/ 0 w 756399"/>
              <a:gd name="connsiteY10" fmla="*/ 0 h 756645"/>
              <a:gd name="connsiteX11" fmla="*/ 756399 w 756399"/>
              <a:gd name="connsiteY11" fmla="*/ 756646 h 756645"/>
              <a:gd name="connsiteX12" fmla="*/ 756399 w 756399"/>
              <a:gd name="connsiteY12" fmla="*/ 586435 h 756645"/>
              <a:gd name="connsiteX13" fmla="*/ 586251 w 756399"/>
              <a:gd name="connsiteY13" fmla="*/ 756646 h 756645"/>
              <a:gd name="connsiteX14" fmla="*/ 756399 w 756399"/>
              <a:gd name="connsiteY14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399" h="756645">
                <a:moveTo>
                  <a:pt x="586221" y="0"/>
                </a:moveTo>
                <a:lnTo>
                  <a:pt x="0" y="586435"/>
                </a:lnTo>
                <a:lnTo>
                  <a:pt x="0" y="756646"/>
                </a:lnTo>
                <a:lnTo>
                  <a:pt x="332219" y="756646"/>
                </a:lnTo>
                <a:lnTo>
                  <a:pt x="756399" y="332323"/>
                </a:lnTo>
                <a:lnTo>
                  <a:pt x="756399" y="0"/>
                </a:lnTo>
                <a:lnTo>
                  <a:pt x="586221" y="0"/>
                </a:lnTo>
                <a:close/>
                <a:moveTo>
                  <a:pt x="0" y="0"/>
                </a:moveTo>
                <a:lnTo>
                  <a:pt x="0" y="332338"/>
                </a:lnTo>
                <a:lnTo>
                  <a:pt x="332204" y="0"/>
                </a:lnTo>
                <a:lnTo>
                  <a:pt x="0" y="0"/>
                </a:lnTo>
                <a:close/>
                <a:moveTo>
                  <a:pt x="756399" y="756646"/>
                </a:moveTo>
                <a:lnTo>
                  <a:pt x="756399" y="586435"/>
                </a:lnTo>
                <a:lnTo>
                  <a:pt x="586251" y="756646"/>
                </a:lnTo>
                <a:lnTo>
                  <a:pt x="756399" y="75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graphicFrame>
        <p:nvGraphicFramePr>
          <p:cNvPr id="12" name="Tabel 11">
            <a:extLst>
              <a:ext uri="{FF2B5EF4-FFF2-40B4-BE49-F238E27FC236}">
                <a16:creationId xmlns:a16="http://schemas.microsoft.com/office/drawing/2014/main" id="{81FD4CB5-3167-082F-8D85-CA01E847436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963033610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3" name="Tijdelijke aanduiding voor tekst 6">
            <a:extLst>
              <a:ext uri="{FF2B5EF4-FFF2-40B4-BE49-F238E27FC236}">
                <a16:creationId xmlns:a16="http://schemas.microsoft.com/office/drawing/2014/main" id="{7F808714-911C-A469-23CF-4FEE04047C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16" name="Tijdelijke aanduiding voor datum 15">
            <a:extLst>
              <a:ext uri="{FF2B5EF4-FFF2-40B4-BE49-F238E27FC236}">
                <a16:creationId xmlns:a16="http://schemas.microsoft.com/office/drawing/2014/main" id="{8F2794E4-629D-DAEA-7AEE-1DC722F30A35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20-2-2025</a:t>
            </a:fld>
            <a:endParaRPr lang="nl-NL" dirty="0"/>
          </a:p>
        </p:txBody>
      </p:sp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63442"/>
            <a:ext cx="8588828" cy="36512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63442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01149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lichter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>
            <a:extLst>
              <a:ext uri="{FF2B5EF4-FFF2-40B4-BE49-F238E27FC236}">
                <a16:creationId xmlns:a16="http://schemas.microsoft.com/office/drawing/2014/main" id="{5509B7C7-5037-12EB-2D66-C5F3D146965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9039E0F1-48CC-FF77-2B9F-F114BA527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597E7F16-E22E-5F37-411D-943E40470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18716C2A-073D-16EF-4885-E0AD11F5BBF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00661714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C23177D5-467B-5ED9-E89C-75F22ECC051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6F841BB-C5FE-4709-DC70-04383DC7E4A8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2096" y="4127886"/>
            <a:ext cx="1981596" cy="184616"/>
          </a:xfrm>
        </p:spPr>
        <p:txBody>
          <a:bodyPr/>
          <a:lstStyle>
            <a:lvl1pPr>
              <a:defRPr sz="1400" b="0">
                <a:solidFill>
                  <a:schemeClr val="tx2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20-2-2025</a:t>
            </a:fld>
            <a:endParaRPr lang="nl-NL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C58BC21-08B5-9740-1E7D-0B157197D2FC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>
          <a:xfrm>
            <a:off x="2411187" y="6927292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8572001-2FAD-178C-FEBB-1598D2C9FA1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11085198" y="692729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40482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E88A44-0518-7593-2358-9798869F5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63443"/>
            <a:ext cx="8588828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1E47005-03CE-1172-0884-71CE6F5D3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65861"/>
            <a:ext cx="768135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0" name="ArtworkLogo">
            <a:extLst>
              <a:ext uri="{FF2B5EF4-FFF2-40B4-BE49-F238E27FC236}">
                <a16:creationId xmlns:a16="http://schemas.microsoft.com/office/drawing/2014/main" id="{194D9AE6-EEA9-67DA-1E28-74BBFD1DB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124A8B8A-5A12-77BC-D52C-3D92C108C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accent3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844E863F-F9EF-7570-3F26-F8FBEC0B2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AA9BA80B-FC9C-A07E-26AC-C724F6640AA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68456483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6436DDAC-09F2-5DB1-A9D5-31E000C2BE6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15" name="Tijdelijke aanduiding voor datum 15">
            <a:extLst>
              <a:ext uri="{FF2B5EF4-FFF2-40B4-BE49-F238E27FC236}">
                <a16:creationId xmlns:a16="http://schemas.microsoft.com/office/drawing/2014/main" id="{8B674381-211C-FF9F-C574-A4844D268B5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20-2-2025</a:t>
            </a:fld>
            <a:endParaRPr lang="nl-NL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465BD4F6-E566-373F-AA82-95B04BC4D7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1295709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o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20-2-2025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267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ij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20-2-2025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2819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blau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20-2-2025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215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image" Target="../media/image2.sv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1.pn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4737BDE2-6624-6AA2-E513-3C0A4D766F82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472DD61-4421-5CEC-4C48-8826AE7C6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9780132" cy="12801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6E14671-E605-C01F-EC26-2E58DAE6D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038" y="1520825"/>
            <a:ext cx="11587855" cy="4932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A48627B-AB69-E330-96D2-7A8A6BA7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20735" y="6637339"/>
            <a:ext cx="1981596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20-2-2025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1F30596-193F-4148-BD90-D8B9C3A96E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11187" y="6637339"/>
            <a:ext cx="8588828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E07D45-0616-24CB-1480-BE6C20E683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9758" y="6637339"/>
            <a:ext cx="768135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rtworkLogo">
            <a:extLst>
              <a:ext uri="{FF2B5EF4-FFF2-40B4-BE49-F238E27FC236}">
                <a16:creationId xmlns:a16="http://schemas.microsoft.com/office/drawing/2014/main" id="{77990C53-887C-17B0-656E-BF275840E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6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  <p:grpSp>
        <p:nvGrpSpPr>
          <p:cNvPr id="11" name="Groep 10">
            <a:extLst>
              <a:ext uri="{FF2B5EF4-FFF2-40B4-BE49-F238E27FC236}">
                <a16:creationId xmlns:a16="http://schemas.microsoft.com/office/drawing/2014/main" id="{ECFF6442-24D7-78CE-C384-08CC040403BE}"/>
              </a:ext>
            </a:extLst>
          </p:cNvPr>
          <p:cNvGrpSpPr/>
          <p:nvPr userDrawn="1"/>
        </p:nvGrpSpPr>
        <p:grpSpPr>
          <a:xfrm>
            <a:off x="175844" y="-1"/>
            <a:ext cx="8131733" cy="6857999"/>
            <a:chOff x="0" y="0"/>
            <a:chExt cx="7536913" cy="6356350"/>
          </a:xfrm>
        </p:grpSpPr>
        <p:sp>
          <p:nvSpPr>
            <p:cNvPr id="9" name="Vrije vorm: vorm 8">
              <a:extLst>
                <a:ext uri="{FF2B5EF4-FFF2-40B4-BE49-F238E27FC236}">
                  <a16:creationId xmlns:a16="http://schemas.microsoft.com/office/drawing/2014/main" id="{030AC175-1567-1D95-0AFA-FE3F3B2F6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5838825" cy="5842635"/>
            </a:xfrm>
            <a:custGeom>
              <a:avLst/>
              <a:gdLst>
                <a:gd name="connsiteX0" fmla="*/ 5841340 w 5841339"/>
                <a:gd name="connsiteY0" fmla="*/ 0 h 5841720"/>
                <a:gd name="connsiteX1" fmla="*/ 3301403 w 5841339"/>
                <a:gd name="connsiteY1" fmla="*/ 0 h 5841720"/>
                <a:gd name="connsiteX2" fmla="*/ 1655826 w 5841339"/>
                <a:gd name="connsiteY2" fmla="*/ 1645666 h 5841720"/>
                <a:gd name="connsiteX3" fmla="*/ 10268 w 5841339"/>
                <a:gd name="connsiteY3" fmla="*/ 0 h 5841720"/>
                <a:gd name="connsiteX4" fmla="*/ 0 w 5841339"/>
                <a:gd name="connsiteY4" fmla="*/ 0 h 5841720"/>
                <a:gd name="connsiteX5" fmla="*/ 0 w 5841339"/>
                <a:gd name="connsiteY5" fmla="*/ 5841721 h 5841720"/>
                <a:gd name="connsiteX6" fmla="*/ 5841340 w 5841339"/>
                <a:gd name="connsiteY6" fmla="*/ 0 h 584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1339" h="5841720">
                  <a:moveTo>
                    <a:pt x="5841340" y="0"/>
                  </a:moveTo>
                  <a:lnTo>
                    <a:pt x="3301403" y="0"/>
                  </a:lnTo>
                  <a:lnTo>
                    <a:pt x="1655826" y="1645666"/>
                  </a:lnTo>
                  <a:lnTo>
                    <a:pt x="10268" y="0"/>
                  </a:lnTo>
                  <a:lnTo>
                    <a:pt x="0" y="0"/>
                  </a:lnTo>
                  <a:lnTo>
                    <a:pt x="0" y="5841721"/>
                  </a:lnTo>
                  <a:lnTo>
                    <a:pt x="5841340" y="0"/>
                  </a:lnTo>
                  <a:close/>
                </a:path>
              </a:pathLst>
            </a:custGeom>
            <a:solidFill>
              <a:srgbClr val="0085C6">
                <a:alpha val="5000"/>
              </a:srgbClr>
            </a:solidFill>
            <a:ln w="12695" cap="flat">
              <a:noFill/>
              <a:prstDash val="solid"/>
              <a:miter/>
            </a:ln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nl-NL"/>
            </a:p>
          </p:txBody>
        </p:sp>
        <p:sp>
          <p:nvSpPr>
            <p:cNvPr id="10" name="Gelijkbenige driehoek 9">
              <a:extLst>
                <a:ext uri="{FF2B5EF4-FFF2-40B4-BE49-F238E27FC236}">
                  <a16:creationId xmlns:a16="http://schemas.microsoft.com/office/drawing/2014/main" id="{78433DAC-08AE-E961-4DE7-DBA661CABD30}"/>
                </a:ext>
              </a:extLst>
            </p:cNvPr>
            <p:cNvSpPr/>
            <p:nvPr userDrawn="1"/>
          </p:nvSpPr>
          <p:spPr>
            <a:xfrm>
              <a:off x="2031572" y="3530024"/>
              <a:ext cx="5505341" cy="2826326"/>
            </a:xfrm>
            <a:prstGeom prst="triangle">
              <a:avLst/>
            </a:prstGeom>
            <a:solidFill>
              <a:schemeClr val="accent3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3338123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79" r:id="rId3"/>
    <p:sldLayoutId id="2147483674" r:id="rId4"/>
    <p:sldLayoutId id="2147483659" r:id="rId5"/>
    <p:sldLayoutId id="2147483649" r:id="rId6"/>
    <p:sldLayoutId id="2147483651" r:id="rId7"/>
    <p:sldLayoutId id="2147483675" r:id="rId8"/>
    <p:sldLayoutId id="2147483676" r:id="rId9"/>
    <p:sldLayoutId id="2147483652" r:id="rId10"/>
    <p:sldLayoutId id="2147483669" r:id="rId11"/>
    <p:sldLayoutId id="2147483670" r:id="rId12"/>
    <p:sldLayoutId id="2147483680" r:id="rId13"/>
    <p:sldLayoutId id="2147483681" r:id="rId14"/>
    <p:sldLayoutId id="2147483682" r:id="rId15"/>
    <p:sldLayoutId id="2147483671" r:id="rId16"/>
    <p:sldLayoutId id="2147483672" r:id="rId17"/>
    <p:sldLayoutId id="2147483673" r:id="rId18"/>
    <p:sldLayoutId id="2147483660" r:id="rId19"/>
    <p:sldLayoutId id="2147483663" r:id="rId20"/>
    <p:sldLayoutId id="2147483664" r:id="rId21"/>
    <p:sldLayoutId id="2147483677" r:id="rId22"/>
    <p:sldLayoutId id="2147483665" r:id="rId23"/>
    <p:sldLayoutId id="2147483666" r:id="rId24"/>
    <p:sldLayoutId id="2147483667" r:id="rId25"/>
    <p:sldLayoutId id="2147483668" r:id="rId26"/>
    <p:sldLayoutId id="2147483678" r:id="rId27"/>
    <p:sldLayoutId id="2147483655" r:id="rId28"/>
    <p:sldLayoutId id="2147483654" r:id="rId29"/>
    <p:sldLayoutId id="2147483656" r:id="rId30"/>
    <p:sldLayoutId id="2147483657" r:id="rId31"/>
    <p:sldLayoutId id="2147483661" r:id="rId32"/>
    <p:sldLayoutId id="2147483683" r:id="rId33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b="1" kern="1200">
          <a:solidFill>
            <a:schemeClr val="accent3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64686B"/>
        </a:buClr>
        <a:buSzPct val="90000"/>
        <a:buFont typeface="Wingdings" panose="05000000000000000000" pitchFamily="2" charset="2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91" userDrawn="1">
          <p15:clr>
            <a:srgbClr val="F26B43"/>
          </p15:clr>
        </p15:guide>
        <p15:guide id="4" pos="189" userDrawn="1">
          <p15:clr>
            <a:srgbClr val="F26B43"/>
          </p15:clr>
        </p15:guide>
        <p15:guide id="5" orient="horz" pos="958" userDrawn="1">
          <p15:clr>
            <a:srgbClr val="F26B43"/>
          </p15:clr>
        </p15:guide>
        <p15:guide id="6" orient="horz" pos="4065" userDrawn="1">
          <p15:clr>
            <a:srgbClr val="F26B43"/>
          </p15:clr>
        </p15:guide>
        <p15:guide id="7" orient="horz" pos="703" userDrawn="1">
          <p15:clr>
            <a:srgbClr val="F26B43"/>
          </p15:clr>
        </p15:guide>
        <p15:guide id="8" orient="horz" pos="187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gc.org/standards/" TargetMode="External"/><Relationship Id="rId2" Type="http://schemas.openxmlformats.org/officeDocument/2006/relationships/hyperlink" Target="https://spec.openapis.org/oas/v3.0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ublicatie.centrumvoorstandaarden.nl/api/adr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://docs.ogc.org/DRAFTS/20-044.html" TargetMode="External"/><Relationship Id="rId13" Type="http://schemas.openxmlformats.org/officeDocument/2006/relationships/hyperlink" Target="https://docs.ogc.org/DRAFTS/24-051.pdf" TargetMode="External"/><Relationship Id="rId3" Type="http://schemas.openxmlformats.org/officeDocument/2006/relationships/hyperlink" Target="https://docs.ogc.org/is/19-072/19-072.html#_d99cbf7c-cf24-4327-82e4-7121292cb842" TargetMode="External"/><Relationship Id="rId7" Type="http://schemas.openxmlformats.org/officeDocument/2006/relationships/hyperlink" Target="https://docs.ogc.org/DRAFTS/18-062.pdf" TargetMode="External"/><Relationship Id="rId12" Type="http://schemas.openxmlformats.org/officeDocument/2006/relationships/hyperlink" Target="https://docs.ogc.org/DRAFTS/24-051.html" TargetMode="External"/><Relationship Id="rId2" Type="http://schemas.openxmlformats.org/officeDocument/2006/relationships/hyperlink" Target="https://www.ogc.org/standard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ogc.org/DRAFTS/18-062.html" TargetMode="External"/><Relationship Id="rId11" Type="http://schemas.openxmlformats.org/officeDocument/2006/relationships/hyperlink" Target="https://docs.ogc.org/DRAFTS/21-009.pdf" TargetMode="External"/><Relationship Id="rId5" Type="http://schemas.openxmlformats.org/officeDocument/2006/relationships/hyperlink" Target="https://docs.ogc.org/is/18-062r2/18-062r2.pdf" TargetMode="External"/><Relationship Id="rId10" Type="http://schemas.openxmlformats.org/officeDocument/2006/relationships/hyperlink" Target="https://docs.ogc.org/DRAFTS/21-009.html" TargetMode="External"/><Relationship Id="rId4" Type="http://schemas.openxmlformats.org/officeDocument/2006/relationships/hyperlink" Target="https://docs.ogc.org/is/18-062r2/18-062r2.html" TargetMode="External"/><Relationship Id="rId9" Type="http://schemas.openxmlformats.org/officeDocument/2006/relationships/hyperlink" Target="http://docs.ogc.org/DRAFTS/20-044.pdf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documentatie.logius.nl/publicatie/api/adr/#normative-design-rule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geostandaarden.nl/api/API-Strategie-mod-geo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ogcapi.ogc.org/features/" TargetMode="External"/><Relationship Id="rId2" Type="http://schemas.openxmlformats.org/officeDocument/2006/relationships/hyperlink" Target="https://docs.geostandaarden.nl/api/API-Strategie-mod-geo/" TargetMode="Externa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inspire.ec.europa.eu/featureconcept" TargetMode="External"/><Relationship Id="rId2" Type="http://schemas.openxmlformats.org/officeDocument/2006/relationships/hyperlink" Target="https://github.com/INSPIRE-MIF/gp-ogc-api-features/blob/master/spec/oapif-inspire-download.m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INSPIRE-MIF/gp-ogc-api-features/blob/master/spec/oapif-inspire-download.md#terms-of-use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onovum.nl/over-geonovum/actueel/presentatie-resultaten-aanbesteding-ogc-api-features-toolaanpassing" TargetMode="External"/><Relationship Id="rId7" Type="http://schemas.openxmlformats.org/officeDocument/2006/relationships/hyperlink" Target="https://docs.geostandaarden.nl/api/ogc-api-features-guidelin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eonovum.nl/uploads/documents/Geosolutions.pdf" TargetMode="External"/><Relationship Id="rId5" Type="http://schemas.openxmlformats.org/officeDocument/2006/relationships/hyperlink" Target="https://pygeoapi.io/presentations/geonovum-tender-2023/#/frontpage" TargetMode="External"/><Relationship Id="rId4" Type="http://schemas.openxmlformats.org/officeDocument/2006/relationships/hyperlink" Target="https://www.geonovum.nl/uploads/documents/deegree%20OGC%20API%20Features.pdf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pdok.nl/lv/bgt/ogc/v1/api" TargetMode="External"/><Relationship Id="rId7" Type="http://schemas.openxmlformats.org/officeDocument/2006/relationships/hyperlink" Target="https://api.pdok.nl/lv/bgt/ogc/v1/collections/bak/items/5d394ef5-6a5d-5011-a729-29def1c51dd9" TargetMode="External"/><Relationship Id="rId2" Type="http://schemas.openxmlformats.org/officeDocument/2006/relationships/hyperlink" Target="https://api.pdok.nl/lv/bgt/ogc/v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pi.pdok.nl/lv/bgt/ogc/v1/collections/bak/items" TargetMode="External"/><Relationship Id="rId5" Type="http://schemas.openxmlformats.org/officeDocument/2006/relationships/hyperlink" Target="https://api.pdok.nl/lv/bgt/ogc/v1/collections/bak" TargetMode="External"/><Relationship Id="rId4" Type="http://schemas.openxmlformats.org/officeDocument/2006/relationships/hyperlink" Target="https://api.pdok.nl/lv/bgt/ogc/v1/collections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://localhost:5000/openapi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eonovum/ogc-api-kennissessie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sebruno.com/downloads" TargetMode="External"/><Relationship Id="rId2" Type="http://schemas.openxmlformats.org/officeDocument/2006/relationships/hyperlink" Target="https://github.com/Geonovum/ogc-api-kennissessie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5.svg"/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12" Type="http://schemas.openxmlformats.org/officeDocument/2006/relationships/image" Target="../media/image24.png"/><Relationship Id="rId17" Type="http://schemas.openxmlformats.org/officeDocument/2006/relationships/image" Target="../media/image29.svg"/><Relationship Id="rId2" Type="http://schemas.openxmlformats.org/officeDocument/2006/relationships/image" Target="../media/image15.png"/><Relationship Id="rId16" Type="http://schemas.openxmlformats.org/officeDocument/2006/relationships/image" Target="../media/image28.png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19.png"/><Relationship Id="rId11" Type="http://schemas.openxmlformats.org/officeDocument/2006/relationships/image" Target="../media/image23.svg"/><Relationship Id="rId5" Type="http://schemas.openxmlformats.org/officeDocument/2006/relationships/image" Target="../media/image18.svg"/><Relationship Id="rId15" Type="http://schemas.openxmlformats.org/officeDocument/2006/relationships/image" Target="../media/image27.svg"/><Relationship Id="rId10" Type="http://schemas.openxmlformats.org/officeDocument/2006/relationships/image" Target="../media/image22.png"/><Relationship Id="rId4" Type="http://schemas.openxmlformats.org/officeDocument/2006/relationships/image" Target="../media/image17.png"/><Relationship Id="rId9" Type="http://schemas.microsoft.com/office/2007/relationships/hdphoto" Target="../media/hdphoto1.wdp"/><Relationship Id="rId1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FFAA35-54A9-2F3B-B0B5-15B9E9B65E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>
                <a:solidFill>
                  <a:srgbClr val="FFFFFF"/>
                </a:solidFill>
                <a:latin typeface="Tenorite"/>
              </a:rPr>
              <a:t>Workshop </a:t>
            </a:r>
            <a:br>
              <a:rPr lang="nl-NL" dirty="0">
                <a:solidFill>
                  <a:srgbClr val="FFFFFF"/>
                </a:solidFill>
                <a:latin typeface="Tenorite"/>
              </a:rPr>
            </a:br>
            <a:r>
              <a:rPr lang="nl-NL" dirty="0">
                <a:solidFill>
                  <a:srgbClr val="FFFFFF"/>
                </a:solidFill>
                <a:latin typeface="Tenorite"/>
              </a:rPr>
              <a:t>OGC API </a:t>
            </a:r>
            <a:r>
              <a:rPr lang="nl-NL" dirty="0" err="1">
                <a:solidFill>
                  <a:srgbClr val="FFFFFF"/>
                </a:solidFill>
                <a:latin typeface="Tenorite"/>
              </a:rPr>
              <a:t>Processes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D40446-620E-70AA-7430-FB70428A6B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nl-NL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0269E31-8424-519E-A74C-0E96976EA10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nl-NL" dirty="0"/>
              <a:t>Niels Hoffmann, </a:t>
            </a:r>
            <a:r>
              <a:rPr lang="nl-NL" dirty="0" err="1"/>
              <a:t>Geonovum</a:t>
            </a:r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E5C588CF-1BFB-0D66-F25E-177160CCAE65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nl-NL" dirty="0"/>
              <a:t>20 februari 2025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0C1C29F-34CB-505D-6FA5-D756549933B1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pPr/>
              <a:t>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30279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AF7AC-2FAD-9F0C-7B8E-78A30283F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OGC API Common – </a:t>
            </a:r>
            <a:r>
              <a:rPr lang="en-US" dirty="0" err="1"/>
              <a:t>algemene</a:t>
            </a:r>
            <a:r>
              <a:rPr lang="en-US" dirty="0"/>
              <a:t> regels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58127-5F7D-D5FD-B935-DCEE3E901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Consistent </a:t>
            </a:r>
            <a:r>
              <a:rPr lang="en-US" dirty="0" err="1"/>
              <a:t>gebruik</a:t>
            </a:r>
            <a:r>
              <a:rPr lang="en-US" dirty="0"/>
              <a:t> van HTTP(S)</a:t>
            </a:r>
          </a:p>
          <a:p>
            <a:r>
              <a:rPr lang="en-US" dirty="0" err="1"/>
              <a:t>Consistente</a:t>
            </a:r>
            <a:r>
              <a:rPr lang="en-US" dirty="0"/>
              <a:t> URI </a:t>
            </a:r>
            <a:r>
              <a:rPr lang="en-US" dirty="0" err="1"/>
              <a:t>opbouw</a:t>
            </a:r>
            <a:endParaRPr lang="en-US" dirty="0"/>
          </a:p>
          <a:p>
            <a:r>
              <a:rPr lang="en-US" dirty="0"/>
              <a:t>Consistent </a:t>
            </a:r>
            <a:r>
              <a:rPr lang="en-US" dirty="0" err="1"/>
              <a:t>gebruik</a:t>
            </a:r>
            <a:r>
              <a:rPr lang="en-US" dirty="0"/>
              <a:t> van parameters</a:t>
            </a:r>
          </a:p>
          <a:p>
            <a:r>
              <a:rPr lang="en-US" dirty="0"/>
              <a:t>Er is </a:t>
            </a:r>
            <a:r>
              <a:rPr lang="en-US" dirty="0" err="1"/>
              <a:t>altijd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landing page</a:t>
            </a:r>
          </a:p>
          <a:p>
            <a:r>
              <a:rPr lang="en-US" dirty="0" err="1"/>
              <a:t>Consistente</a:t>
            </a:r>
            <a:r>
              <a:rPr lang="en-US" dirty="0"/>
              <a:t> </a:t>
            </a:r>
            <a:r>
              <a:rPr lang="en-US" dirty="0" err="1"/>
              <a:t>manier</a:t>
            </a:r>
            <a:r>
              <a:rPr lang="en-US" dirty="0"/>
              <a:t> van </a:t>
            </a:r>
            <a:r>
              <a:rPr lang="en-US" dirty="0" err="1"/>
              <a:t>aanbieden</a:t>
            </a:r>
            <a:r>
              <a:rPr lang="en-US" dirty="0"/>
              <a:t> JSON </a:t>
            </a:r>
            <a:r>
              <a:rPr lang="en-US" dirty="0" err="1"/>
              <a:t>en</a:t>
            </a:r>
            <a:r>
              <a:rPr lang="en-US" dirty="0"/>
              <a:t> HTML</a:t>
            </a:r>
          </a:p>
          <a:p>
            <a:r>
              <a:rPr lang="en-US" dirty="0" err="1"/>
              <a:t>Bij</a:t>
            </a:r>
            <a:r>
              <a:rPr lang="en-US" dirty="0"/>
              <a:t> </a:t>
            </a:r>
            <a:r>
              <a:rPr lang="en-US" dirty="0" err="1"/>
              <a:t>voorkeur</a:t>
            </a:r>
            <a:r>
              <a:rPr lang="en-US" dirty="0"/>
              <a:t> API </a:t>
            </a:r>
            <a:r>
              <a:rPr lang="en-US" dirty="0" err="1"/>
              <a:t>beschrijving</a:t>
            </a:r>
            <a:r>
              <a:rPr lang="en-US" dirty="0"/>
              <a:t> in </a:t>
            </a:r>
            <a:r>
              <a:rPr lang="en-US" dirty="0" err="1"/>
              <a:t>OpenAPI</a:t>
            </a:r>
            <a:r>
              <a:rPr lang="en-US"/>
              <a:t> 3.0</a:t>
            </a: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CA5AA5-1ACF-D39A-64DA-B65555B3F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97585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B785F-60EC-0D31-7BF2-C3A520EC96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56CC75F9-EB42-272D-4A02-451CE8CF2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36726"/>
            <a:ext cx="5927823" cy="2852737"/>
          </a:xfrm>
        </p:spPr>
        <p:txBody>
          <a:bodyPr>
            <a:normAutofit/>
          </a:bodyPr>
          <a:lstStyle/>
          <a:p>
            <a:r>
              <a:rPr lang="nl-NL" dirty="0"/>
              <a:t>verkenning van OGC API-standaarden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83BED482-2EB9-C913-BB67-2E520E9144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61A663A-D372-698A-8C40-BC745915E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11</a:t>
            </a:fld>
            <a:endParaRPr lang="nl-NL"/>
          </a:p>
        </p:txBody>
      </p:sp>
      <p:pic>
        <p:nvPicPr>
          <p:cNvPr id="14" name="Afbeelding 13" descr="Afbeelding met tekst, Menselijk gezicht, poster, boek&#10;&#10;Automatisch gegenereerde beschrijving">
            <a:extLst>
              <a:ext uri="{FF2B5EF4-FFF2-40B4-BE49-F238E27FC236}">
                <a16:creationId xmlns:a16="http://schemas.microsoft.com/office/drawing/2014/main" id="{9AFED09B-2B48-051E-4B02-1A4960FBC8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673" y="0"/>
            <a:ext cx="48483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729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489ED3-B3BC-CD88-3CE0-7CB84C2A6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Welke Standaarden zijn er voor </a:t>
            </a:r>
            <a:r>
              <a:rPr lang="nl-NL" dirty="0" err="1"/>
              <a:t>API’s</a:t>
            </a:r>
            <a:r>
              <a:rPr lang="nl-NL" dirty="0"/>
              <a:t> 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BCE330D-90E9-B597-3895-634AA2836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GB" dirty="0"/>
          </a:p>
          <a:p>
            <a:pPr marL="514350" indent="-514350" algn="l">
              <a:buFont typeface="+mj-lt"/>
              <a:buAutoNum type="arabicPeriod"/>
            </a:pP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  <a:hlinkClick r:id="rId2"/>
              </a:rPr>
              <a:t>Open API </a:t>
            </a:r>
            <a:r>
              <a:rPr lang="nl-NL" b="0" i="0" dirty="0" err="1">
                <a:solidFill>
                  <a:srgbClr val="5E5E5E"/>
                </a:solidFill>
                <a:effectLst/>
                <a:latin typeface="Open Sans" panose="020B0606030504020204" pitchFamily="34" charset="0"/>
                <a:hlinkClick r:id="rId2"/>
              </a:rPr>
              <a:t>Specification</a:t>
            </a: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 (v3.0)</a:t>
            </a:r>
          </a:p>
          <a:p>
            <a:pPr marL="514350" indent="-514350" algn="l">
              <a:buFont typeface="+mj-lt"/>
              <a:buAutoNum type="arabicPeriod"/>
            </a:pPr>
            <a:endParaRPr lang="nl-NL" b="0" i="0" dirty="0">
              <a:solidFill>
                <a:srgbClr val="5E5E5E"/>
              </a:solidFill>
              <a:effectLst/>
              <a:latin typeface="Open Sans" panose="020B0606030504020204" pitchFamily="34" charset="0"/>
            </a:endParaRPr>
          </a:p>
          <a:p>
            <a:pPr marL="514350" indent="-514350" algn="l">
              <a:buFont typeface="+mj-lt"/>
              <a:buAutoNum type="arabicPeriod"/>
            </a:pP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  <a:hlinkClick r:id="rId3"/>
              </a:rPr>
              <a:t>OGC</a:t>
            </a: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 </a:t>
            </a:r>
          </a:p>
          <a:p>
            <a:pPr marL="514350" indent="-514350" algn="l">
              <a:buFont typeface="+mj-lt"/>
              <a:buAutoNum type="arabicPeriod"/>
            </a:pPr>
            <a:endParaRPr lang="nl-NL" dirty="0">
              <a:solidFill>
                <a:srgbClr val="5E5E5E"/>
              </a:solidFill>
              <a:latin typeface="Open Sans" panose="020B0606030504020204" pitchFamily="34" charset="0"/>
            </a:endParaRPr>
          </a:p>
          <a:p>
            <a:pPr marL="514350" indent="-514350" algn="l">
              <a:buFont typeface="+mj-lt"/>
              <a:buAutoNum type="arabicPeriod"/>
            </a:pP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  <a:hlinkClick r:id="rId4"/>
              </a:rPr>
              <a:t>Dutch </a:t>
            </a:r>
            <a:r>
              <a:rPr lang="nl-NL" b="0" i="0" dirty="0">
                <a:solidFill>
                  <a:srgbClr val="207AB3"/>
                </a:solidFill>
                <a:effectLst/>
                <a:latin typeface="Open Sans" panose="020B0606030504020204" pitchFamily="34" charset="0"/>
                <a:hlinkClick r:id="rId4"/>
              </a:rPr>
              <a:t>API Design Rules</a:t>
            </a:r>
            <a:endParaRPr lang="nl-NL" b="0" i="0" dirty="0">
              <a:solidFill>
                <a:srgbClr val="207AB3"/>
              </a:solidFill>
              <a:effectLst/>
              <a:latin typeface="Open Sans" panose="020B0606030504020204" pitchFamily="34" charset="0"/>
            </a:endParaRPr>
          </a:p>
          <a:p>
            <a:pPr marL="0" indent="0" algn="l">
              <a:buNone/>
            </a:pPr>
            <a:endParaRPr lang="nl-NL" dirty="0">
              <a:solidFill>
                <a:srgbClr val="207AB3"/>
              </a:solidFill>
              <a:latin typeface="Open Sans" panose="020B0606030504020204" pitchFamily="34" charset="0"/>
            </a:endParaRP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96AEBC7-0D2A-BA06-52C3-C46D769B2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469770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489ED3-B3BC-CD88-3CE0-7CB84C2A6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1"/>
            <a:ext cx="3984171" cy="1280159"/>
          </a:xfrm>
        </p:spPr>
        <p:txBody>
          <a:bodyPr/>
          <a:lstStyle/>
          <a:p>
            <a:r>
              <a:rPr lang="nl-NL" dirty="0"/>
              <a:t>Open API </a:t>
            </a:r>
            <a:r>
              <a:rPr lang="nl-NL" dirty="0" err="1"/>
              <a:t>Specification</a:t>
            </a:r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96AEBC7-0D2A-BA06-52C3-C46D769B2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13</a:t>
            </a:fld>
            <a:endParaRPr lang="nl-NL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49F3194B-DB41-ED83-0950-B7FE5D81ECEF}"/>
              </a:ext>
            </a:extLst>
          </p:cNvPr>
          <p:cNvSpPr txBox="1"/>
          <p:nvPr/>
        </p:nvSpPr>
        <p:spPr>
          <a:xfrm>
            <a:off x="228083" y="157143"/>
            <a:ext cx="4690615" cy="65437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openapi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3.0.0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info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Petstore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API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version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1.0.0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description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 sample API 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managing pets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paths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nl-NL" sz="10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/pets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l-NL" sz="10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summary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List 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pets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responses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'200'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description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 list of pets.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application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schema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array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$ref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'#/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components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schemas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/Pet'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l-NL" sz="10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summary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a new pet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requestBody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application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schema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$ref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'#/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components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schemas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/Pet'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responses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'201'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description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The 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created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pet.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application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schema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$ref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'#/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components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schemas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/Pet'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'400'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description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Invalid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input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D7985B7C-322B-5D95-DEBC-D53DAFCE31FD}"/>
              </a:ext>
            </a:extLst>
          </p:cNvPr>
          <p:cNvSpPr txBox="1"/>
          <p:nvPr/>
        </p:nvSpPr>
        <p:spPr>
          <a:xfrm>
            <a:off x="4260011" y="2608657"/>
            <a:ext cx="3982733" cy="38506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nl-NL" sz="10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/pets/{</a:t>
            </a:r>
            <a:r>
              <a:rPr lang="nl-NL" sz="10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petId</a:t>
            </a:r>
            <a:r>
              <a:rPr lang="nl-NL" sz="10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nl-NL" sz="1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summary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Get a pet 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ID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parameters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-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path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petId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schema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integer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required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description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ID of 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the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pet 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retrieve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responses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'200'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description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The pet object.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application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schema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$ref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'#/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components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schemas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/Pet'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'404'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description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Pet 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found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88C55EAF-5F77-ED13-DC58-15BEC975B8EC}"/>
              </a:ext>
            </a:extLst>
          </p:cNvPr>
          <p:cNvSpPr txBox="1"/>
          <p:nvPr/>
        </p:nvSpPr>
        <p:spPr>
          <a:xfrm>
            <a:off x="8242744" y="3038356"/>
            <a:ext cx="3879731" cy="27998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nl-NL" sz="10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components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nl-NL" sz="10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schemas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Pet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object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required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-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name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properties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integer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format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int64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readOnly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description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The ID of 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the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pet.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nl-NL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string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nl-NL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description</a:t>
            </a:r>
            <a:r>
              <a:rPr lang="nl-NL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The name of </a:t>
            </a:r>
            <a:r>
              <a:rPr lang="nl-NL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the</a:t>
            </a:r>
            <a:r>
              <a:rPr lang="nl-NL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pet.</a:t>
            </a:r>
            <a:endParaRPr lang="nl-NL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26599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489ED3-B3BC-CD88-3CE0-7CB84C2A6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OGC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BCE330D-90E9-B597-3895-634AA2836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lvl="1"/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Standaard verschilt per </a:t>
            </a:r>
            <a:r>
              <a:rPr lang="nl-NL" dirty="0">
                <a:solidFill>
                  <a:srgbClr val="5E5E5E"/>
                </a:solidFill>
                <a:latin typeface="Open Sans" panose="020B0606030504020204" pitchFamily="34" charset="0"/>
                <a:hlinkClick r:id="rId2"/>
              </a:rPr>
              <a:t>vastgesteld t</a:t>
            </a: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  <a:hlinkClick r:id="rId2"/>
              </a:rPr>
              <a:t>ype API</a:t>
            </a:r>
            <a:r>
              <a:rPr lang="nl-NL" dirty="0">
                <a:solidFill>
                  <a:srgbClr val="5E5E5E"/>
                </a:solidFill>
                <a:latin typeface="Open Sans" panose="020B0606030504020204" pitchFamily="34" charset="0"/>
              </a:rPr>
              <a:t> m</a:t>
            </a: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aar er is een </a:t>
            </a:r>
            <a:r>
              <a:rPr lang="nl-NL" dirty="0">
                <a:solidFill>
                  <a:schemeClr val="accent6"/>
                </a:solidFill>
                <a:latin typeface="Open Sans" panose="020B0606030504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common</a:t>
            </a:r>
            <a:endParaRPr lang="nl-NL" dirty="0">
              <a:solidFill>
                <a:schemeClr val="accent6"/>
              </a:solidFill>
              <a:latin typeface="Open Sans" panose="020B0606030504020204" pitchFamily="34" charset="0"/>
            </a:endParaRPr>
          </a:p>
          <a:p>
            <a:pPr lvl="1"/>
            <a:endParaRPr lang="nl-NL" dirty="0">
              <a:solidFill>
                <a:schemeClr val="accent6"/>
              </a:solidFill>
              <a:latin typeface="Open Sans" panose="020B0606030504020204" pitchFamily="34" charset="0"/>
            </a:endParaRPr>
          </a:p>
          <a:p>
            <a:pPr algn="l"/>
            <a:r>
              <a:rPr lang="en-US" sz="2200" b="0" i="0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latest published version of </a:t>
            </a:r>
            <a:r>
              <a:rPr lang="en-US" sz="2200" b="0" i="1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OGC API - Processes - Part 1: Core</a:t>
            </a:r>
            <a:r>
              <a:rPr lang="en-US" sz="2200" b="0" i="0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(1.0) is found here in </a:t>
            </a:r>
            <a:r>
              <a:rPr lang="en-US" sz="2200" b="0" i="0" u="sng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HTML</a:t>
            </a:r>
            <a:r>
              <a:rPr lang="en-US" sz="2200" b="0" i="0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or </a:t>
            </a:r>
            <a:r>
              <a:rPr lang="en-US" sz="2200" b="0" i="0" u="sng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PDF</a:t>
            </a:r>
            <a:r>
              <a:rPr lang="en-US" sz="2200" b="0" i="0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algn="l"/>
            <a:r>
              <a:rPr lang="en-US" sz="2200" b="0" i="0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latest Editor's Draft version of </a:t>
            </a:r>
            <a:r>
              <a:rPr lang="en-US" sz="2200" b="0" i="1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OGC API - Processes - Part 1: Core</a:t>
            </a:r>
            <a:r>
              <a:rPr lang="en-US" sz="2200" b="0" i="0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(1.1 or 2.0) is found here in </a:t>
            </a:r>
            <a:r>
              <a:rPr lang="en-US" sz="2200" b="0" i="0" u="sng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HTML</a:t>
            </a:r>
            <a:r>
              <a:rPr lang="en-US" sz="2200" b="0" i="0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or </a:t>
            </a:r>
            <a:r>
              <a:rPr lang="en-US" sz="2200" b="0" i="0" u="sng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PDF</a:t>
            </a:r>
            <a:r>
              <a:rPr lang="en-US" sz="2200" b="0" i="0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algn="l"/>
            <a:r>
              <a:rPr lang="en-US" sz="2200" b="0" i="0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latest Draft of </a:t>
            </a:r>
            <a:r>
              <a:rPr lang="en-US" sz="2200" b="0" i="1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OGC API - Processes - Part 2: Deploy, Replace, </a:t>
            </a:r>
            <a:r>
              <a:rPr lang="en-US" sz="2200" b="0" i="1" dirty="0" err="1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Undeploy</a:t>
            </a:r>
            <a:r>
              <a:rPr lang="en-US" sz="2200" b="0" i="0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is found here in </a:t>
            </a:r>
            <a:r>
              <a:rPr lang="en-US" sz="2200" b="0" i="0" u="sng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HTML</a:t>
            </a:r>
            <a:r>
              <a:rPr lang="en-US" sz="2200" b="0" i="0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or </a:t>
            </a:r>
            <a:r>
              <a:rPr lang="en-US" sz="2200" b="0" i="0" u="sng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PDF</a:t>
            </a:r>
            <a:r>
              <a:rPr lang="en-US" sz="2200" b="0" i="0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algn="l"/>
            <a:r>
              <a:rPr lang="en-US" sz="2200" b="0" i="0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latest Draft of </a:t>
            </a:r>
            <a:r>
              <a:rPr lang="en-US" sz="2200" b="0" i="1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OGC API - Processes - Part 3: Workflows and Chaining</a:t>
            </a:r>
            <a:r>
              <a:rPr lang="en-US" sz="2200" b="0" i="0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is found here in </a:t>
            </a:r>
            <a:r>
              <a:rPr lang="en-US" sz="2200" b="0" i="0" u="sng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HTML</a:t>
            </a:r>
            <a:r>
              <a:rPr lang="en-US" sz="2200" b="0" i="0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or </a:t>
            </a:r>
            <a:r>
              <a:rPr lang="en-US" sz="2200" b="0" i="0" u="sng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PDF</a:t>
            </a:r>
            <a:r>
              <a:rPr lang="en-US" sz="2200" b="0" i="0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algn="l"/>
            <a:r>
              <a:rPr lang="en-US" sz="2200" b="0" i="0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latest Draft of </a:t>
            </a:r>
            <a:r>
              <a:rPr lang="en-US" sz="2200" b="0" i="1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OGC API - Processes - Part 4: Job Management</a:t>
            </a:r>
            <a:r>
              <a:rPr lang="en-US" sz="2200" b="0" i="0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is found here in </a:t>
            </a:r>
            <a:r>
              <a:rPr lang="en-US" sz="2200" b="0" i="0" u="sng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HTML</a:t>
            </a:r>
            <a:r>
              <a:rPr lang="en-US" sz="2200" b="0" i="0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or </a:t>
            </a:r>
            <a:r>
              <a:rPr lang="en-US" sz="2200" b="0" i="0" u="sng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PDF</a:t>
            </a:r>
            <a:r>
              <a:rPr lang="en-US" sz="2200" b="0" i="0" dirty="0">
                <a:solidFill>
                  <a:schemeClr val="bg2">
                    <a:lumMod val="50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lvl="1"/>
            <a:endParaRPr lang="nl-NL" dirty="0">
              <a:solidFill>
                <a:srgbClr val="5E5E5E"/>
              </a:solidFill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nl-NL" sz="1800" b="0" i="0" dirty="0">
                <a:solidFill>
                  <a:srgbClr val="5E5E5E"/>
                </a:solidFill>
                <a:effectLst/>
                <a:latin typeface="Open Sans"/>
                <a:ea typeface="Open Sans"/>
                <a:cs typeface="Open Sans"/>
              </a:rPr>
              <a:t>(stand februari 2025)</a:t>
            </a:r>
            <a:r>
              <a:rPr lang="nl-NL" sz="1800" dirty="0">
                <a:solidFill>
                  <a:srgbClr val="5E5E5E"/>
                </a:solidFill>
                <a:latin typeface="Open Sans"/>
                <a:ea typeface="Open Sans"/>
                <a:cs typeface="Open Sans"/>
              </a:rPr>
              <a:t> - We kijken in deze workshop alleen naar Part 1: </a:t>
            </a:r>
            <a:r>
              <a:rPr lang="nl-NL" sz="1800" dirty="0" err="1">
                <a:solidFill>
                  <a:srgbClr val="5E5E5E"/>
                </a:solidFill>
                <a:latin typeface="Open Sans"/>
                <a:ea typeface="Open Sans"/>
                <a:cs typeface="Open Sans"/>
              </a:rPr>
              <a:t>Core</a:t>
            </a:r>
            <a:r>
              <a:rPr lang="nl-NL" sz="1800" dirty="0">
                <a:solidFill>
                  <a:srgbClr val="5E5E5E"/>
                </a:solidFill>
                <a:latin typeface="Open Sans"/>
                <a:ea typeface="Open Sans"/>
                <a:cs typeface="Open Sans"/>
              </a:rPr>
              <a:t> 1.0</a:t>
            </a:r>
            <a:endParaRPr lang="nl-NL" sz="1800" b="0" i="0" dirty="0">
              <a:solidFill>
                <a:srgbClr val="5E5E5E"/>
              </a:solidFill>
              <a:effectLst/>
              <a:latin typeface="Open Sans" panose="020B0606030504020204" pitchFamily="34" charset="0"/>
              <a:ea typeface="Open Sans"/>
              <a:cs typeface="Open Sans"/>
            </a:endParaRPr>
          </a:p>
          <a:p>
            <a:pPr marL="514350" indent="-514350" algn="l">
              <a:buFont typeface="+mj-lt"/>
              <a:buAutoNum type="arabicPeriod"/>
            </a:pPr>
            <a:endParaRPr lang="nl-NL" b="0" i="0" dirty="0">
              <a:solidFill>
                <a:srgbClr val="5E5E5E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96AEBC7-0D2A-BA06-52C3-C46D769B2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536693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A73AAD-585E-11BB-8E38-3725FD53A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Dutch API Design Rules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DE238DF-2FF2-471C-6D77-2FD964760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>
              <a:solidFill>
                <a:srgbClr val="5E5E5E"/>
              </a:solidFill>
              <a:latin typeface="Open Sans" panose="020B0606030504020204" pitchFamily="34" charset="0"/>
            </a:endParaRPr>
          </a:p>
          <a:p>
            <a:r>
              <a:rPr lang="en-GB" dirty="0" err="1">
                <a:solidFill>
                  <a:srgbClr val="5E5E5E"/>
                </a:solidFill>
                <a:latin typeface="Open Sans" panose="020B0606030504020204" pitchFamily="34" charset="0"/>
              </a:rPr>
              <a:t>Komt</a:t>
            </a:r>
            <a:r>
              <a:rPr lang="en-GB" dirty="0">
                <a:solidFill>
                  <a:srgbClr val="5E5E5E"/>
                </a:solidFill>
                <a:latin typeface="Open Sans" panose="020B0606030504020204" pitchFamily="34" charset="0"/>
              </a:rPr>
              <a:t> </a:t>
            </a:r>
            <a:r>
              <a:rPr lang="en-GB" dirty="0" err="1">
                <a:solidFill>
                  <a:srgbClr val="5E5E5E"/>
                </a:solidFill>
                <a:latin typeface="Open Sans" panose="020B0606030504020204" pitchFamily="34" charset="0"/>
              </a:rPr>
              <a:t>voort</a:t>
            </a:r>
            <a:r>
              <a:rPr lang="en-GB" dirty="0">
                <a:solidFill>
                  <a:srgbClr val="5E5E5E"/>
                </a:solidFill>
                <a:latin typeface="Open Sans" panose="020B0606030504020204" pitchFamily="34" charset="0"/>
              </a:rPr>
              <a:t> </a:t>
            </a:r>
            <a:r>
              <a:rPr lang="en-GB" dirty="0" err="1">
                <a:solidFill>
                  <a:srgbClr val="5E5E5E"/>
                </a:solidFill>
                <a:latin typeface="Open Sans" panose="020B0606030504020204" pitchFamily="34" charset="0"/>
              </a:rPr>
              <a:t>uit</a:t>
            </a:r>
            <a:r>
              <a:rPr lang="en-GB" dirty="0">
                <a:solidFill>
                  <a:srgbClr val="5E5E5E"/>
                </a:solidFill>
                <a:latin typeface="Open Sans" panose="020B0606030504020204" pitchFamily="34" charset="0"/>
              </a:rPr>
              <a:t> het </a:t>
            </a:r>
            <a:r>
              <a:rPr lang="en-GB" dirty="0" err="1">
                <a:solidFill>
                  <a:srgbClr val="5E5E5E"/>
                </a:solidFill>
                <a:latin typeface="Open Sans" panose="020B0606030504020204" pitchFamily="34" charset="0"/>
              </a:rPr>
              <a:t>kennisplatform</a:t>
            </a:r>
            <a:r>
              <a:rPr lang="en-GB" dirty="0">
                <a:solidFill>
                  <a:srgbClr val="5E5E5E"/>
                </a:solidFill>
                <a:latin typeface="Open Sans" panose="020B0606030504020204" pitchFamily="34" charset="0"/>
              </a:rPr>
              <a:t> API’s</a:t>
            </a:r>
          </a:p>
          <a:p>
            <a:endParaRPr lang="en-GB" dirty="0"/>
          </a:p>
          <a:p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Wordt door </a:t>
            </a:r>
            <a:r>
              <a:rPr lang="nl-NL" b="0" i="0" dirty="0" err="1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Logius</a:t>
            </a: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 gepubliceerd: </a:t>
            </a:r>
            <a:r>
              <a:rPr lang="nl-NL" b="0" i="0" dirty="0">
                <a:solidFill>
                  <a:srgbClr val="207AB3"/>
                </a:solidFill>
                <a:effectLst/>
                <a:latin typeface="Open Sans" panose="020B0606030504020204" pitchFamily="34" charset="0"/>
                <a:hlinkClick r:id="rId3"/>
              </a:rPr>
              <a:t>API Design Rules</a:t>
            </a:r>
            <a:endParaRPr lang="nl-NL" b="0" i="0" dirty="0">
              <a:solidFill>
                <a:srgbClr val="207AB3"/>
              </a:solidFill>
              <a:effectLst/>
              <a:latin typeface="Open Sans" panose="020B0606030504020204" pitchFamily="34" charset="0"/>
            </a:endParaRPr>
          </a:p>
          <a:p>
            <a:pPr marL="514350" indent="-514350"/>
            <a:endParaRPr lang="nl-NL" b="0" i="0" dirty="0">
              <a:solidFill>
                <a:srgbClr val="5E5E5E"/>
              </a:solidFill>
              <a:effectLst/>
              <a:latin typeface="Open Sans" panose="020B0606030504020204" pitchFamily="34" charset="0"/>
              <a:hlinkClick r:id="rId4"/>
            </a:endParaRPr>
          </a:p>
          <a:p>
            <a:pPr marL="514350" indent="-514350"/>
            <a:r>
              <a:rPr lang="nl-NL" b="0" i="0" dirty="0" err="1">
                <a:solidFill>
                  <a:srgbClr val="5E5E5E"/>
                </a:solidFill>
                <a:effectLst/>
                <a:latin typeface="Open Sans" panose="020B0606030504020204" pitchFamily="34" charset="0"/>
                <a:hlinkClick r:id="rId4"/>
              </a:rPr>
              <a:t>Geomodule</a:t>
            </a:r>
            <a:endParaRPr lang="nl-NL" b="0" i="0" dirty="0">
              <a:solidFill>
                <a:srgbClr val="5E5E5E"/>
              </a:solidFill>
              <a:effectLst/>
              <a:latin typeface="Open Sans" panose="020B0606030504020204" pitchFamily="34" charset="0"/>
            </a:endParaRPr>
          </a:p>
          <a:p>
            <a:endParaRPr lang="en-GB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6DB52A3-2506-88D3-1BB5-A679E3DDC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914318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89CFCE74-622F-443B-A345-D3CDAE7A374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12E1000-CBA6-2C07-2AC2-317CECE2C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De </a:t>
            </a:r>
            <a:r>
              <a:rPr lang="nl-NL" dirty="0" err="1"/>
              <a:t>geo</a:t>
            </a:r>
            <a:r>
              <a:rPr lang="nl-NL" dirty="0"/>
              <a:t> module</a:t>
            </a:r>
            <a:br>
              <a:rPr lang="nl-NL" dirty="0"/>
            </a:br>
            <a:r>
              <a:rPr lang="nl-NL" sz="1600" dirty="0">
                <a:hlinkClick r:id="rId2"/>
              </a:rPr>
              <a:t>https://docs.geostandaarden.nl/api/API-Strategie-mod-geo/</a:t>
            </a:r>
            <a:r>
              <a:rPr lang="nl-NL" sz="1600" dirty="0"/>
              <a:t> 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5EACA82-1B02-6777-DAAE-B12330BD8B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5150686"/>
          </a:xfrm>
        </p:spPr>
        <p:txBody>
          <a:bodyPr>
            <a:normAutofit/>
          </a:bodyPr>
          <a:lstStyle/>
          <a:p>
            <a:r>
              <a:rPr lang="nl-NL" dirty="0"/>
              <a:t>Regels voor geografische inhoud en functionaliteit in </a:t>
            </a:r>
            <a:r>
              <a:rPr lang="nl-NL" dirty="0" err="1"/>
              <a:t>APIs</a:t>
            </a:r>
            <a:endParaRPr lang="nl-NL" dirty="0"/>
          </a:p>
          <a:p>
            <a:br>
              <a:rPr lang="nl-NL" dirty="0"/>
            </a:br>
            <a:r>
              <a:rPr lang="nl-NL" dirty="0"/>
              <a:t>Toepassing van internationale </a:t>
            </a:r>
            <a:r>
              <a:rPr lang="nl-NL" dirty="0" err="1"/>
              <a:t>geo</a:t>
            </a:r>
            <a:r>
              <a:rPr lang="nl-NL" dirty="0"/>
              <a:t>-standaarden zoals </a:t>
            </a:r>
            <a:r>
              <a:rPr lang="nl-NL" dirty="0" err="1"/>
              <a:t>GeoJSON</a:t>
            </a:r>
            <a:r>
              <a:rPr lang="nl-NL" dirty="0"/>
              <a:t>, OGC API standaarden, INSPIRE richtlijn</a:t>
            </a:r>
          </a:p>
          <a:p>
            <a:endParaRPr lang="nl-NL" dirty="0"/>
          </a:p>
          <a:p>
            <a:pPr lvl="1"/>
            <a:endParaRPr lang="nl-NL" dirty="0"/>
          </a:p>
          <a:p>
            <a:pPr lvl="1"/>
            <a:endParaRPr lang="nl-NL" dirty="0"/>
          </a:p>
          <a:p>
            <a:pPr lvl="1"/>
            <a:endParaRPr lang="nl-NL" dirty="0"/>
          </a:p>
          <a:p>
            <a:pPr lvl="1"/>
            <a:endParaRPr lang="nl-NL" dirty="0"/>
          </a:p>
          <a:p>
            <a:pPr lvl="1"/>
            <a:r>
              <a:rPr lang="nl-NL" dirty="0"/>
              <a:t>De regels in de </a:t>
            </a:r>
            <a:r>
              <a:rPr lang="nl-NL" dirty="0" err="1"/>
              <a:t>geo</a:t>
            </a:r>
            <a:r>
              <a:rPr lang="nl-NL" dirty="0"/>
              <a:t> module hergebruiken veel </a:t>
            </a:r>
          </a:p>
          <a:p>
            <a:pPr lvl="1"/>
            <a:endParaRPr lang="nl-NL" dirty="0"/>
          </a:p>
          <a:p>
            <a:r>
              <a:rPr lang="nl-NL" dirty="0"/>
              <a:t>Inhoud uit de OGC API Features standaard, deel 1 en 2. [zie </a:t>
            </a:r>
            <a:r>
              <a:rPr lang="nl-NL" dirty="0">
                <a:hlinkClick r:id="rId3"/>
              </a:rPr>
              <a:t>https://ogcapi.ogc.org/features/</a:t>
            </a:r>
            <a:r>
              <a:rPr lang="nl-NL" dirty="0"/>
              <a:t>]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5C2A7B6-7F82-FCE9-8722-46740629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16</a:t>
            </a:fld>
            <a:endParaRPr lang="nl-NL"/>
          </a:p>
        </p:txBody>
      </p:sp>
      <p:pic>
        <p:nvPicPr>
          <p:cNvPr id="1026" name="Picture 2" descr="castle features shown on map with bounding box">
            <a:extLst>
              <a:ext uri="{FF2B5EF4-FFF2-40B4-BE49-F238E27FC236}">
                <a16:creationId xmlns:a16="http://schemas.microsoft.com/office/drawing/2014/main" id="{65741F0F-D51D-01B1-50D0-8BDE3BFFDC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7" t="2453" r="1587" b="1519"/>
          <a:stretch/>
        </p:blipFill>
        <p:spPr bwMode="auto">
          <a:xfrm>
            <a:off x="6096001" y="3007"/>
            <a:ext cx="6096000" cy="5026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6D4B39E8-C4FF-382D-6A23-F1AF7D1DC8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9630" y="4268304"/>
            <a:ext cx="3937585" cy="1039308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52EDA20E-7C33-2DE2-D01D-9F40B3417D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754" y="4268304"/>
            <a:ext cx="2600384" cy="1036452"/>
          </a:xfrm>
          <a:prstGeom prst="rect">
            <a:avLst/>
          </a:prstGeom>
        </p:spPr>
      </p:pic>
      <p:sp>
        <p:nvSpPr>
          <p:cNvPr id="10" name="Rechthoek 9">
            <a:extLst>
              <a:ext uri="{FF2B5EF4-FFF2-40B4-BE49-F238E27FC236}">
                <a16:creationId xmlns:a16="http://schemas.microsoft.com/office/drawing/2014/main" id="{54A38066-EE59-139C-5A9A-EB7D25BD2E7D}"/>
              </a:ext>
            </a:extLst>
          </p:cNvPr>
          <p:cNvSpPr/>
          <p:nvPr/>
        </p:nvSpPr>
        <p:spPr>
          <a:xfrm>
            <a:off x="6174164" y="5486334"/>
            <a:ext cx="5939671" cy="914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GET /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api</a:t>
            </a:r>
            <a:r>
              <a:rPr 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/v1/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kastelen</a:t>
            </a:r>
            <a:r>
              <a:rPr 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items?bbox</a:t>
            </a:r>
            <a:r>
              <a:rPr 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=5.4,52.1,5.5,53.2</a:t>
            </a:r>
            <a:endParaRPr lang="nl-NL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73469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A73AAD-585E-11BB-8E38-3725FD53A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INSPIRE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DE238DF-2FF2-471C-6D77-2FD964760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b="0" i="0" dirty="0">
                <a:solidFill>
                  <a:srgbClr val="207AB3"/>
                </a:solidFill>
                <a:effectLst/>
                <a:latin typeface="Open Sans" panose="020B0606030504020204" pitchFamily="34" charset="0"/>
                <a:hlinkClick r:id="rId2"/>
              </a:rPr>
              <a:t>INSPIRE </a:t>
            </a:r>
            <a:r>
              <a:rPr lang="nl-NL" b="0" i="0" dirty="0" err="1">
                <a:solidFill>
                  <a:srgbClr val="207AB3"/>
                </a:solidFill>
                <a:effectLst/>
                <a:latin typeface="Open Sans" panose="020B0606030504020204" pitchFamily="34" charset="0"/>
                <a:hlinkClick r:id="rId2"/>
              </a:rPr>
              <a:t>requirements</a:t>
            </a:r>
            <a:r>
              <a:rPr lang="nl-NL" b="0" i="0" dirty="0">
                <a:solidFill>
                  <a:srgbClr val="207AB3"/>
                </a:solidFill>
                <a:effectLst/>
                <a:latin typeface="Open Sans" panose="020B0606030504020204" pitchFamily="34" charset="0"/>
              </a:rPr>
              <a:t> </a:t>
            </a:r>
          </a:p>
          <a:p>
            <a:pPr marL="857250" lvl="1" indent="-514350"/>
            <a:r>
              <a:rPr lang="nl-NL" dirty="0">
                <a:solidFill>
                  <a:srgbClr val="000000"/>
                </a:solidFill>
                <a:latin typeface="Arial" panose="020B0604020202020204" pitchFamily="34" charset="0"/>
              </a:rPr>
              <a:t>zoals beschreven in de “</a:t>
            </a:r>
            <a:r>
              <a:rPr lang="nl-NL" dirty="0" err="1">
                <a:solidFill>
                  <a:srgbClr val="000000"/>
                </a:solidFill>
                <a:latin typeface="Arial" panose="020B0604020202020204" pitchFamily="34" charset="0"/>
              </a:rPr>
              <a:t>endorsed</a:t>
            </a:r>
            <a:r>
              <a:rPr lang="nl-NL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nl-NL" dirty="0" err="1">
                <a:solidFill>
                  <a:srgbClr val="000000"/>
                </a:solidFill>
                <a:latin typeface="Arial" panose="020B0604020202020204" pitchFamily="34" charset="0"/>
              </a:rPr>
              <a:t>good</a:t>
            </a:r>
            <a:r>
              <a:rPr lang="nl-NL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nl-NL" dirty="0" err="1">
                <a:solidFill>
                  <a:srgbClr val="000000"/>
                </a:solidFill>
                <a:latin typeface="Arial" panose="020B0604020202020204" pitchFamily="34" charset="0"/>
              </a:rPr>
              <a:t>practice</a:t>
            </a:r>
            <a:r>
              <a:rPr lang="nl-NL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nl-NL" dirty="0" err="1">
                <a:solidFill>
                  <a:srgbClr val="000000"/>
                </a:solidFill>
                <a:latin typeface="Arial" panose="020B0604020202020204" pitchFamily="34" charset="0"/>
              </a:rPr>
              <a:t>for</a:t>
            </a:r>
            <a:r>
              <a:rPr lang="nl-NL" dirty="0">
                <a:solidFill>
                  <a:srgbClr val="000000"/>
                </a:solidFill>
                <a:latin typeface="Arial" panose="020B0604020202020204" pitchFamily="34" charset="0"/>
              </a:rPr>
              <a:t> setting up </a:t>
            </a:r>
            <a:r>
              <a:rPr lang="nl-NL" dirty="0" err="1">
                <a:solidFill>
                  <a:srgbClr val="000000"/>
                </a:solidFill>
                <a:latin typeface="Arial" panose="020B0604020202020204" pitchFamily="34" charset="0"/>
              </a:rPr>
              <a:t>an</a:t>
            </a:r>
            <a:r>
              <a:rPr lang="nl-NL" dirty="0">
                <a:solidFill>
                  <a:srgbClr val="000000"/>
                </a:solidFill>
                <a:latin typeface="Arial" panose="020B0604020202020204" pitchFamily="34" charset="0"/>
              </a:rPr>
              <a:t> INSPIRE Download service </a:t>
            </a:r>
            <a:r>
              <a:rPr lang="nl-NL" dirty="0" err="1">
                <a:solidFill>
                  <a:srgbClr val="000000"/>
                </a:solidFill>
                <a:latin typeface="Arial" panose="020B0604020202020204" pitchFamily="34" charset="0"/>
              </a:rPr>
              <a:t>based</a:t>
            </a:r>
            <a:r>
              <a:rPr lang="nl-NL" dirty="0">
                <a:solidFill>
                  <a:srgbClr val="000000"/>
                </a:solidFill>
                <a:latin typeface="Arial" panose="020B0604020202020204" pitchFamily="34" charset="0"/>
              </a:rPr>
              <a:t> on </a:t>
            </a:r>
            <a:r>
              <a:rPr lang="nl-NL" dirty="0" err="1">
                <a:solidFill>
                  <a:srgbClr val="000000"/>
                </a:solidFill>
                <a:latin typeface="Arial" panose="020B0604020202020204" pitchFamily="34" charset="0"/>
              </a:rPr>
              <a:t>the</a:t>
            </a:r>
            <a:r>
              <a:rPr lang="nl-NL" dirty="0">
                <a:solidFill>
                  <a:srgbClr val="000000"/>
                </a:solidFill>
                <a:latin typeface="Arial" panose="020B0604020202020204" pitchFamily="34" charset="0"/>
              </a:rPr>
              <a:t> OGC API-Features standard”.</a:t>
            </a:r>
          </a:p>
          <a:p>
            <a:endParaRPr lang="en-GB" dirty="0"/>
          </a:p>
          <a:p>
            <a:pPr marL="0" indent="0">
              <a:buNone/>
            </a:pPr>
            <a:r>
              <a:rPr lang="nl-NL" dirty="0">
                <a:latin typeface="Arial" panose="020B0604020202020204" pitchFamily="34" charset="0"/>
                <a:cs typeface="Arial" panose="020B0604020202020204" pitchFamily="34" charset="0"/>
              </a:rPr>
              <a:t>LINKS</a:t>
            </a:r>
            <a:r>
              <a:rPr lang="nl-NL" dirty="0"/>
              <a:t> </a:t>
            </a:r>
            <a:r>
              <a:rPr lang="nl-NL" dirty="0">
                <a:latin typeface="Arial" panose="020B0604020202020204" pitchFamily="34" charset="0"/>
                <a:cs typeface="Arial" panose="020B0604020202020204" pitchFamily="34" charset="0"/>
              </a:rPr>
              <a:t>opnemen naar</a:t>
            </a:r>
            <a:r>
              <a:rPr lang="nl-NL" dirty="0"/>
              <a:t>:</a:t>
            </a:r>
          </a:p>
          <a:p>
            <a:pPr lvl="1"/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Metadata dataset</a:t>
            </a:r>
          </a:p>
          <a:p>
            <a:pPr lvl="1"/>
            <a:r>
              <a:rPr lang="nl-NL" dirty="0">
                <a:solidFill>
                  <a:srgbClr val="000000"/>
                </a:solidFill>
                <a:latin typeface="Arial" panose="020B0604020202020204" pitchFamily="34" charset="0"/>
              </a:rPr>
              <a:t>Overeenkomstige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hlinkClick r:id="rId3"/>
              </a:rPr>
              <a:t>INSPIRE feature concept dictionary</a:t>
            </a: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 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hlinkClick r:id="rId4"/>
              </a:rPr>
              <a:t>license</a:t>
            </a: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lvl="1"/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Bulkdownload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Describing of encoding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CRS: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ook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ETRS89 </a:t>
            </a: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endParaRPr lang="en-GB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6DB52A3-2506-88D3-1BB5-A679E3DDC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176754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1A9923-64A8-8CA5-1635-80893D0DE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Aangepaste tools voor OGC-API-Features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8FE7F0C-65F9-C715-91CF-602789EFF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dirty="0"/>
              <a:t>Omdat bestaande open source </a:t>
            </a:r>
            <a:r>
              <a:rPr lang="nl-NL" dirty="0" err="1"/>
              <a:t>tooling</a:t>
            </a:r>
            <a:r>
              <a:rPr lang="nl-NL" dirty="0"/>
              <a:t> niet bleek te voldoen aan deze Standaarden heeft Geonovum de open source wereld gestimuleerd de </a:t>
            </a:r>
            <a:r>
              <a:rPr lang="nl-NL" dirty="0" err="1"/>
              <a:t>tooling</a:t>
            </a:r>
            <a:r>
              <a:rPr lang="nl-NL" dirty="0"/>
              <a:t> aan te passen.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>
                <a:hlinkClick r:id="rId3"/>
              </a:rPr>
              <a:t>Resultaat: 3 aangepaste tools voor het serveren van OGC-API-Features</a:t>
            </a:r>
            <a:r>
              <a:rPr lang="nl-NL" dirty="0"/>
              <a:t>:</a:t>
            </a:r>
          </a:p>
          <a:p>
            <a:pPr marL="1314450" lvl="2" indent="-514350">
              <a:buFont typeface="+mj-lt"/>
              <a:buAutoNum type="arabicPeriod"/>
            </a:pPr>
            <a:r>
              <a:rPr lang="en-GB" dirty="0" err="1">
                <a:hlinkClick r:id="rId4"/>
              </a:rPr>
              <a:t>Deegree</a:t>
            </a:r>
            <a:r>
              <a:rPr lang="en-GB" dirty="0">
                <a:hlinkClick r:id="rId4"/>
              </a:rPr>
              <a:t>: </a:t>
            </a:r>
            <a:r>
              <a:rPr lang="en-GB" dirty="0" err="1">
                <a:hlinkClick r:id="rId4"/>
              </a:rPr>
              <a:t>Wetransform</a:t>
            </a:r>
            <a:endParaRPr lang="en-GB" dirty="0"/>
          </a:p>
          <a:p>
            <a:pPr marL="1314450" lvl="2" indent="-514350">
              <a:buFont typeface="+mj-lt"/>
              <a:buAutoNum type="arabicPeriod"/>
            </a:pPr>
            <a:r>
              <a:rPr lang="en-GB" dirty="0" err="1">
                <a:hlinkClick r:id="rId5"/>
              </a:rPr>
              <a:t>Pygeoapi</a:t>
            </a:r>
            <a:r>
              <a:rPr lang="en-GB" dirty="0">
                <a:hlinkClick r:id="rId5"/>
              </a:rPr>
              <a:t>: </a:t>
            </a:r>
            <a:r>
              <a:rPr lang="en-GB" dirty="0" err="1">
                <a:hlinkClick r:id="rId5"/>
              </a:rPr>
              <a:t>Geocat</a:t>
            </a:r>
            <a:r>
              <a:rPr lang="en-GB" dirty="0">
                <a:hlinkClick r:id="rId5"/>
              </a:rPr>
              <a:t> + </a:t>
            </a:r>
            <a:r>
              <a:rPr lang="en-GB" dirty="0" err="1">
                <a:hlinkClick r:id="rId5"/>
              </a:rPr>
              <a:t>JustObjects</a:t>
            </a:r>
            <a:endParaRPr lang="en-GB" dirty="0"/>
          </a:p>
          <a:p>
            <a:pPr marL="1314450" lvl="2" indent="-514350">
              <a:buFont typeface="+mj-lt"/>
              <a:buAutoNum type="arabicPeriod"/>
            </a:pPr>
            <a:r>
              <a:rPr lang="en-GB" dirty="0" err="1">
                <a:hlinkClick r:id="rId6"/>
              </a:rPr>
              <a:t>Geoserver</a:t>
            </a:r>
            <a:r>
              <a:rPr lang="en-GB" dirty="0">
                <a:hlinkClick r:id="rId6"/>
              </a:rPr>
              <a:t>: </a:t>
            </a:r>
            <a:r>
              <a:rPr lang="en-GB" dirty="0" err="1">
                <a:hlinkClick r:id="rId6"/>
              </a:rPr>
              <a:t>Geosolutions</a:t>
            </a:r>
            <a:endParaRPr lang="en-GB" dirty="0"/>
          </a:p>
          <a:p>
            <a:pPr marL="1314450" lvl="2" indent="-514350">
              <a:buFont typeface="+mj-lt"/>
              <a:buAutoNum type="arabicPeriod"/>
            </a:pPr>
            <a:endParaRPr lang="en-GB" dirty="0"/>
          </a:p>
          <a:p>
            <a:pPr marL="0" indent="0">
              <a:buNone/>
            </a:pPr>
            <a:r>
              <a:rPr lang="en-GB" dirty="0" err="1"/>
              <a:t>Handleiding</a:t>
            </a:r>
            <a:r>
              <a:rPr lang="en-GB" dirty="0"/>
              <a:t> </a:t>
            </a:r>
            <a:r>
              <a:rPr lang="en-GB" dirty="0" err="1"/>
              <a:t>voor</a:t>
            </a:r>
            <a:r>
              <a:rPr lang="en-GB" dirty="0"/>
              <a:t> </a:t>
            </a:r>
            <a:r>
              <a:rPr lang="en-GB" dirty="0" err="1"/>
              <a:t>dataproviders</a:t>
            </a:r>
            <a:r>
              <a:rPr lang="en-GB" dirty="0"/>
              <a:t>:</a:t>
            </a:r>
          </a:p>
          <a:p>
            <a:pPr marL="0" indent="0">
              <a:buNone/>
            </a:pPr>
            <a:r>
              <a:rPr lang="en-GB">
                <a:hlinkClick r:id="rId7"/>
              </a:rPr>
              <a:t>https://docs.geostandaarden.nl/api/ogc-api-features-guideline</a:t>
            </a:r>
            <a:r>
              <a:rPr lang="en-GB"/>
              <a:t> 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5FBD600-D5A4-0DFA-8A23-8A4E3D925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728053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9F002990-5E44-996C-E7A1-EC207632F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Gebruik OGC-</a:t>
            </a:r>
            <a:r>
              <a:rPr lang="nl-NL" dirty="0" err="1"/>
              <a:t>API’s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0471CC3C-E66F-5B26-6593-BE0880FB2C0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742950" lvl="2" indent="-285750">
              <a:buFont typeface="Arial" panose="020B0604020202020204" pitchFamily="34" charset="0"/>
              <a:buChar char="•"/>
            </a:pPr>
            <a:r>
              <a:rPr lang="nl-NL" sz="2400" dirty="0"/>
              <a:t>OGC-API-Features</a:t>
            </a:r>
          </a:p>
          <a:p>
            <a:pPr marL="742950" lvl="2" indent="-285750">
              <a:buFont typeface="Arial" panose="020B0604020202020204" pitchFamily="34" charset="0"/>
              <a:buChar char="•"/>
            </a:pPr>
            <a:r>
              <a:rPr lang="nl-NL" sz="2400" dirty="0"/>
              <a:t>OGC-API-</a:t>
            </a:r>
            <a:r>
              <a:rPr lang="nl-NL" sz="2400" dirty="0" err="1"/>
              <a:t>Processes</a:t>
            </a:r>
            <a:endParaRPr lang="nl-NL" sz="2400" dirty="0"/>
          </a:p>
          <a:p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D6F3C06-01F1-0265-B74F-2D2A28C84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19</a:t>
            </a:fld>
            <a:endParaRPr lang="nl-NL" dirty="0"/>
          </a:p>
        </p:txBody>
      </p:sp>
      <p:pic>
        <p:nvPicPr>
          <p:cNvPr id="12" name="Afbeelding 11" descr="Afbeelding met sport, schoeisel, tekst, poster&#10;&#10;Automatisch gegenereerde beschrijving">
            <a:extLst>
              <a:ext uri="{FF2B5EF4-FFF2-40B4-BE49-F238E27FC236}">
                <a16:creationId xmlns:a16="http://schemas.microsoft.com/office/drawing/2014/main" id="{29A1887C-59FF-A804-3925-7D21356558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9592" y="0"/>
            <a:ext cx="48483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283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5C14EEB9-ACEB-88AD-E05E-2E9A8A69C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Programma</a:t>
            </a:r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3E8A6620-23F4-508B-17BB-C3AC9048D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094" y="1520825"/>
            <a:ext cx="11066799" cy="49323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nl-NL" dirty="0"/>
              <a:t>10:00 – 10:15 Even voorstellen</a:t>
            </a:r>
          </a:p>
          <a:p>
            <a:pPr marL="0" indent="0">
              <a:buNone/>
            </a:pPr>
            <a:r>
              <a:rPr lang="nl-NL" dirty="0"/>
              <a:t>10:15 – 11:00	Presentatie: introductie OGC </a:t>
            </a:r>
            <a:r>
              <a:rPr lang="nl-NL" dirty="0" err="1"/>
              <a:t>API’s</a:t>
            </a:r>
            <a:endParaRPr lang="nl-NL" dirty="0"/>
          </a:p>
          <a:p>
            <a:pPr marL="0" indent="0">
              <a:buNone/>
            </a:pPr>
            <a:r>
              <a:rPr lang="nl-NL" dirty="0"/>
              <a:t>11:00 – 12:00	Praktijk / zelf aan de slag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/>
              <a:t>12:00 – 13:00	Pauze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/>
              <a:t>13:00 – 13:30	Presentatie: inhoudelijke verdieping</a:t>
            </a:r>
          </a:p>
          <a:p>
            <a:pPr marL="0" indent="0">
              <a:buNone/>
            </a:pPr>
            <a:r>
              <a:rPr lang="nl-NL" dirty="0"/>
              <a:t>13:30 – 16:00 	Praktijk / zelf aan de slag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AC528AC-652C-B32B-D213-8BFAA63C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pPr/>
              <a:t>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45312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4E5CD1-505B-AEE5-451C-D665BA9A3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OGC API Features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86F71E7-B417-5618-9AE6-A0D0F84D4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20</a:t>
            </a:fld>
            <a:endParaRPr lang="nl-NL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DDA368B7-491F-CCBB-07A3-7C313DEADEA3}"/>
              </a:ext>
            </a:extLst>
          </p:cNvPr>
          <p:cNvSpPr txBox="1"/>
          <p:nvPr/>
        </p:nvSpPr>
        <p:spPr>
          <a:xfrm>
            <a:off x="300039" y="1604357"/>
            <a:ext cx="1179419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Landing page	</a:t>
            </a:r>
            <a:r>
              <a:rPr lang="nl-NL" dirty="0">
                <a:hlinkClick r:id="rId2"/>
              </a:rPr>
              <a:t>https://api.pdok.nl/lv/bgt/ogc/v1</a:t>
            </a: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OAS		</a:t>
            </a:r>
            <a:r>
              <a:rPr lang="nl-NL" dirty="0">
                <a:hlinkClick r:id="rId3"/>
              </a:rPr>
              <a:t>https://api.pdok.nl/lv/bgt/ogc/v1/api</a:t>
            </a:r>
            <a:r>
              <a:rPr lang="nl-NL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 err="1"/>
              <a:t>Collections</a:t>
            </a:r>
            <a:r>
              <a:rPr lang="nl-NL" dirty="0"/>
              <a:t>	</a:t>
            </a:r>
            <a:r>
              <a:rPr lang="nl-NL" dirty="0">
                <a:hlinkClick r:id="rId4"/>
              </a:rPr>
              <a:t>https://api.pdok.nl/lv/bgt/ogc/v1/collections</a:t>
            </a:r>
            <a:r>
              <a:rPr lang="nl-NL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Collection-</a:t>
            </a:r>
            <a:r>
              <a:rPr lang="nl-NL" dirty="0" err="1"/>
              <a:t>id</a:t>
            </a:r>
            <a:r>
              <a:rPr lang="nl-NL" dirty="0"/>
              <a:t>	</a:t>
            </a:r>
            <a:r>
              <a:rPr lang="nl-NL" dirty="0">
                <a:hlinkClick r:id="rId5"/>
              </a:rPr>
              <a:t>https://api.pdok.nl/lv/bgt/ogc/v1/collections/bak</a:t>
            </a:r>
            <a:r>
              <a:rPr lang="nl-NL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Items		</a:t>
            </a:r>
            <a:r>
              <a:rPr lang="nl-NL" dirty="0">
                <a:hlinkClick r:id="rId6"/>
              </a:rPr>
              <a:t>https://api.pdok.nl/lv/bgt/ogc/v1/collections/bak/items</a:t>
            </a:r>
            <a:r>
              <a:rPr lang="nl-NL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Item-</a:t>
            </a:r>
            <a:r>
              <a:rPr lang="nl-NL" dirty="0" err="1"/>
              <a:t>id</a:t>
            </a:r>
            <a:r>
              <a:rPr lang="nl-NL" dirty="0"/>
              <a:t>:	</a:t>
            </a:r>
            <a:r>
              <a:rPr lang="nl-NL" dirty="0">
                <a:hlinkClick r:id="rId7"/>
              </a:rPr>
              <a:t>https://api.pdok.nl/lv/bgt/ogc/v1/collections/bak/items/5d394ef5-6a5d-5011-a729-29def1c51dd9</a:t>
            </a:r>
            <a:r>
              <a:rPr lang="nl-NL" dirty="0"/>
              <a:t> </a:t>
            </a:r>
          </a:p>
          <a:p>
            <a:endParaRPr lang="nl-NL" dirty="0"/>
          </a:p>
          <a:p>
            <a:r>
              <a:rPr lang="nl-NL" sz="2400" dirty="0"/>
              <a:t>Parameters: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?f=</a:t>
            </a:r>
            <a:r>
              <a:rPr lang="nl-NL" dirty="0" err="1"/>
              <a:t>json</a:t>
            </a:r>
            <a:r>
              <a:rPr lang="nl-NL" dirty="0"/>
              <a:t> of ?f=html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?</a:t>
            </a:r>
            <a:r>
              <a:rPr lang="nl-NL" dirty="0" err="1"/>
              <a:t>crs</a:t>
            </a:r>
            <a:r>
              <a:rPr lang="nl-NL" dirty="0"/>
              <a:t> </a:t>
            </a:r>
            <a:r>
              <a:rPr lang="nl-NL" dirty="0" err="1"/>
              <a:t>vb</a:t>
            </a:r>
            <a:r>
              <a:rPr lang="nl-NL" dirty="0"/>
              <a:t>: </a:t>
            </a:r>
            <a:r>
              <a:rPr lang="en-US" dirty="0"/>
              <a:t>?</a:t>
            </a:r>
            <a:r>
              <a:rPr lang="en-US" dirty="0" err="1"/>
              <a:t>crs</a:t>
            </a:r>
            <a:r>
              <a:rPr lang="en-US" dirty="0"/>
              <a:t>=http://www.opengis.net/def/crs/EPSG/0/28992</a:t>
            </a: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?</a:t>
            </a:r>
            <a:r>
              <a:rPr lang="nl-NL" dirty="0" err="1"/>
              <a:t>bbox</a:t>
            </a:r>
            <a:r>
              <a:rPr lang="nl-NL" dirty="0"/>
              <a:t> </a:t>
            </a:r>
            <a:r>
              <a:rPr lang="nl-NL" dirty="0" err="1"/>
              <a:t>vb</a:t>
            </a:r>
            <a:r>
              <a:rPr lang="nl-NL" dirty="0"/>
              <a:t>: </a:t>
            </a:r>
            <a:r>
              <a:rPr lang="en-US" dirty="0"/>
              <a:t>?</a:t>
            </a:r>
            <a:r>
              <a:rPr lang="en-US" dirty="0" err="1"/>
              <a:t>bbox</a:t>
            </a:r>
            <a:r>
              <a:rPr lang="en-US" dirty="0"/>
              <a:t>=160.6,-55.95,-170,-25.89</a:t>
            </a: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603685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1A9923-64A8-8CA5-1635-80893D0DE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OGC-API-Features in QGIS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5FBD600-D5A4-0DFA-8A23-8A4E3D925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21</a:t>
            </a:fld>
            <a:endParaRPr lang="nl-NL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ADA659E-3DAB-DD0C-BA55-EF6282F7C4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11446" y="1402800"/>
            <a:ext cx="9043655" cy="5419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5116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72997A-FF27-2307-C043-D18011B3D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OGC API </a:t>
            </a:r>
            <a:r>
              <a:rPr lang="nl-NL" dirty="0" err="1"/>
              <a:t>Processes</a:t>
            </a:r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5A476D9-E015-5CE0-4BEA-06BD37BB6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22</a:t>
            </a:fld>
            <a:endParaRPr lang="nl-NL"/>
          </a:p>
        </p:txBody>
      </p:sp>
      <p:graphicFrame>
        <p:nvGraphicFramePr>
          <p:cNvPr id="6" name="Tabel 5">
            <a:extLst>
              <a:ext uri="{FF2B5EF4-FFF2-40B4-BE49-F238E27FC236}">
                <a16:creationId xmlns:a16="http://schemas.microsoft.com/office/drawing/2014/main" id="{92077034-F3A0-D354-4575-BB9FA27D94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0408511"/>
              </p:ext>
            </p:extLst>
          </p:nvPr>
        </p:nvGraphicFramePr>
        <p:xfrm>
          <a:off x="300733" y="1464311"/>
          <a:ext cx="11587160" cy="3878904"/>
        </p:xfrm>
        <a:graphic>
          <a:graphicData uri="http://schemas.openxmlformats.org/drawingml/2006/table">
            <a:tbl>
              <a:tblPr/>
              <a:tblGrid>
                <a:gridCol w="2896790">
                  <a:extLst>
                    <a:ext uri="{9D8B030D-6E8A-4147-A177-3AD203B41FA5}">
                      <a16:colId xmlns:a16="http://schemas.microsoft.com/office/drawing/2014/main" val="1396588644"/>
                    </a:ext>
                  </a:extLst>
                </a:gridCol>
                <a:gridCol w="2896790">
                  <a:extLst>
                    <a:ext uri="{9D8B030D-6E8A-4147-A177-3AD203B41FA5}">
                      <a16:colId xmlns:a16="http://schemas.microsoft.com/office/drawing/2014/main" val="1009964782"/>
                    </a:ext>
                  </a:extLst>
                </a:gridCol>
                <a:gridCol w="2896790">
                  <a:extLst>
                    <a:ext uri="{9D8B030D-6E8A-4147-A177-3AD203B41FA5}">
                      <a16:colId xmlns:a16="http://schemas.microsoft.com/office/drawing/2014/main" val="3896588488"/>
                    </a:ext>
                  </a:extLst>
                </a:gridCol>
                <a:gridCol w="2896790">
                  <a:extLst>
                    <a:ext uri="{9D8B030D-6E8A-4147-A177-3AD203B41FA5}">
                      <a16:colId xmlns:a16="http://schemas.microsoft.com/office/drawing/2014/main" val="1451075182"/>
                    </a:ext>
                  </a:extLst>
                </a:gridCol>
              </a:tblGrid>
              <a:tr h="318046"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 b="1">
                          <a:effectLst/>
                          <a:latin typeface="Overpass"/>
                        </a:rPr>
                        <a:t>Resource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99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 b="1">
                          <a:effectLst/>
                          <a:latin typeface="Overpass"/>
                        </a:rPr>
                        <a:t>Path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99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 b="1">
                          <a:effectLst/>
                          <a:latin typeface="Overpass"/>
                        </a:rPr>
                        <a:t>HTTP method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99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 b="1">
                          <a:effectLst/>
                          <a:latin typeface="Overpass"/>
                        </a:rPr>
                        <a:t>Information delivered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99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4501244"/>
                  </a:ext>
                </a:extLst>
              </a:tr>
              <a:tr h="556581"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>
                          <a:effectLst/>
                          <a:latin typeface="Overpass"/>
                        </a:rPr>
                        <a:t>Landing page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>
                          <a:effectLst/>
                          <a:latin typeface="Overpass"/>
                        </a:rPr>
                        <a:t>/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>
                          <a:effectLst/>
                          <a:latin typeface="Overpass"/>
                        </a:rPr>
                        <a:t>GET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>
                          <a:effectLst/>
                          <a:latin typeface="Overpass"/>
                        </a:rPr>
                        <a:t>General information about the service, links to API endpoints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3404918"/>
                  </a:ext>
                </a:extLst>
              </a:tr>
              <a:tr h="318046"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>
                          <a:effectLst/>
                          <a:latin typeface="Overpass"/>
                        </a:rPr>
                        <a:t>Conformance classes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>
                          <a:effectLst/>
                          <a:latin typeface="Overpass"/>
                        </a:rPr>
                        <a:t>/conformance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>
                          <a:effectLst/>
                          <a:latin typeface="Overpass"/>
                        </a:rPr>
                        <a:t>GET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>
                          <a:effectLst/>
                          <a:latin typeface="Overpass"/>
                        </a:rPr>
                        <a:t>List of conformance classes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12244"/>
                  </a:ext>
                </a:extLst>
              </a:tr>
              <a:tr h="556581"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>
                          <a:effectLst/>
                          <a:latin typeface="Overpass"/>
                        </a:rPr>
                        <a:t>Process list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>
                          <a:effectLst/>
                          <a:latin typeface="Overpass"/>
                        </a:rPr>
                        <a:t>/processes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>
                          <a:effectLst/>
                          <a:latin typeface="Overpass"/>
                        </a:rPr>
                        <a:t>GET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>
                          <a:effectLst/>
                          <a:latin typeface="Overpass"/>
                        </a:rPr>
                        <a:t>Process identifiers, links to process descriptions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907277"/>
                  </a:ext>
                </a:extLst>
              </a:tr>
              <a:tr h="556581"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>
                          <a:effectLst/>
                          <a:latin typeface="Overpass"/>
                        </a:rPr>
                        <a:t>Process description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>
                          <a:effectLst/>
                          <a:latin typeface="Overpass"/>
                        </a:rPr>
                        <a:t>/processes/{processID}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>
                          <a:effectLst/>
                          <a:latin typeface="Overpass"/>
                        </a:rPr>
                        <a:t>GET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>
                          <a:effectLst/>
                          <a:latin typeface="Overpass"/>
                        </a:rPr>
                        <a:t>Information about a process, e.g. inputs/outputs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4905689"/>
                  </a:ext>
                </a:extLst>
              </a:tr>
              <a:tr h="556581"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>
                          <a:effectLst/>
                          <a:latin typeface="Overpass"/>
                        </a:rPr>
                        <a:t>Job status info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>
                          <a:effectLst/>
                          <a:latin typeface="Overpass"/>
                        </a:rPr>
                        <a:t>/jobs/{jobID}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>
                          <a:effectLst/>
                          <a:latin typeface="Overpass"/>
                        </a:rPr>
                        <a:t>GET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>
                          <a:effectLst/>
                          <a:latin typeface="Overpass"/>
                        </a:rPr>
                        <a:t>Status info, links to results or exceptions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0996969"/>
                  </a:ext>
                </a:extLst>
              </a:tr>
              <a:tr h="318046"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>
                          <a:effectLst/>
                          <a:latin typeface="Overpass"/>
                        </a:rPr>
                        <a:t>Job results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>
                          <a:effectLst/>
                          <a:latin typeface="Overpass"/>
                        </a:rPr>
                        <a:t>/jobs/{jobID}/results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>
                          <a:effectLst/>
                          <a:latin typeface="Overpass"/>
                        </a:rPr>
                        <a:t>GET</a:t>
                      </a: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 sz="1600" dirty="0">
                          <a:effectLst/>
                          <a:latin typeface="Overpass"/>
                        </a:rPr>
                        <a:t>Job </a:t>
                      </a:r>
                      <a:r>
                        <a:rPr lang="nl-NL" sz="1600" dirty="0" err="1">
                          <a:effectLst/>
                          <a:latin typeface="Overpass"/>
                        </a:rPr>
                        <a:t>results</a:t>
                      </a:r>
                      <a:endParaRPr lang="nl-NL" sz="1600" dirty="0">
                        <a:effectLst/>
                        <a:latin typeface="Overpass"/>
                      </a:endParaRPr>
                    </a:p>
                  </a:txBody>
                  <a:tcPr marL="79512" marR="79512" marT="39756" marB="39756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81853"/>
                  </a:ext>
                </a:extLst>
              </a:tr>
              <a:tr h="318046">
                <a:tc>
                  <a:txBody>
                    <a:bodyPr/>
                    <a:lstStyle/>
                    <a:p>
                      <a:pPr algn="l" fontAlgn="ctr"/>
                      <a:r>
                        <a:rPr lang="nl-NL" dirty="0">
                          <a:effectLst/>
                          <a:latin typeface="Overpass"/>
                        </a:rPr>
                        <a:t>Job list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>
                          <a:effectLst/>
                          <a:latin typeface="Overpass"/>
                        </a:rPr>
                        <a:t>/jobs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 dirty="0">
                          <a:effectLst/>
                          <a:latin typeface="Overpass"/>
                        </a:rPr>
                        <a:t>POST/GET*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/>
                          <a:latin typeface="Overpass"/>
                        </a:rPr>
                        <a:t>List of job ids and status info, links to results or exceptions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3198643"/>
                  </a:ext>
                </a:extLst>
              </a:tr>
            </a:tbl>
          </a:graphicData>
        </a:graphic>
      </p:graphicFrame>
      <p:sp>
        <p:nvSpPr>
          <p:cNvPr id="7" name="Tekstvak 6">
            <a:extLst>
              <a:ext uri="{FF2B5EF4-FFF2-40B4-BE49-F238E27FC236}">
                <a16:creationId xmlns:a16="http://schemas.microsoft.com/office/drawing/2014/main" id="{197B168C-3E47-0231-CAA9-A72051A56098}"/>
              </a:ext>
            </a:extLst>
          </p:cNvPr>
          <p:cNvSpPr txBox="1"/>
          <p:nvPr/>
        </p:nvSpPr>
        <p:spPr>
          <a:xfrm>
            <a:off x="379562" y="5667111"/>
            <a:ext cx="91096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Operations conform </a:t>
            </a:r>
            <a:r>
              <a:rPr lang="nl-NL" dirty="0" err="1"/>
              <a:t>Requirements</a:t>
            </a:r>
            <a:r>
              <a:rPr lang="nl-NL" dirty="0"/>
              <a:t> class ‘</a:t>
            </a:r>
            <a:r>
              <a:rPr lang="nl-NL" dirty="0" err="1"/>
              <a:t>Core</a:t>
            </a:r>
            <a:r>
              <a:rPr lang="nl-NL" dirty="0"/>
              <a:t>’</a:t>
            </a:r>
          </a:p>
          <a:p>
            <a:r>
              <a:rPr lang="nl-NL" dirty="0"/>
              <a:t>* POST is conform </a:t>
            </a:r>
            <a:r>
              <a:rPr lang="nl-NL" dirty="0" err="1"/>
              <a:t>Requirements</a:t>
            </a:r>
            <a:r>
              <a:rPr lang="nl-NL" dirty="0"/>
              <a:t> class ‘</a:t>
            </a:r>
            <a:r>
              <a:rPr lang="nl-NL" dirty="0" err="1"/>
              <a:t>Core</a:t>
            </a:r>
            <a:r>
              <a:rPr lang="nl-NL" dirty="0"/>
              <a:t>’, GET is conform </a:t>
            </a:r>
            <a:r>
              <a:rPr lang="nl-NL" dirty="0" err="1"/>
              <a:t>Requirements</a:t>
            </a:r>
            <a:r>
              <a:rPr lang="nl-NL" dirty="0"/>
              <a:t> class ‘Job List’</a:t>
            </a:r>
          </a:p>
        </p:txBody>
      </p:sp>
    </p:spTree>
    <p:extLst>
      <p:ext uri="{BB962C8B-B14F-4D97-AF65-F5344CB8AC3E}">
        <p14:creationId xmlns:p14="http://schemas.microsoft.com/office/powerpoint/2010/main" val="22932319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65BA7A-BC38-A17A-8823-542FF838DB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3331C1-FED4-F760-C7F2-CFDE6B3E1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OGC API </a:t>
            </a:r>
            <a:r>
              <a:rPr lang="nl-NL" dirty="0" err="1"/>
              <a:t>Processes</a:t>
            </a:r>
            <a:r>
              <a:rPr lang="nl-NL" dirty="0"/>
              <a:t> (OAS)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DBBC2FB-47AF-5807-22C1-72A93CF48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23</a:t>
            </a:fld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2BE8D10B-CF36-6253-36D8-C07AFD6C494A}"/>
              </a:ext>
            </a:extLst>
          </p:cNvPr>
          <p:cNvSpPr txBox="1"/>
          <p:nvPr/>
        </p:nvSpPr>
        <p:spPr>
          <a:xfrm>
            <a:off x="403285" y="1451169"/>
            <a:ext cx="6094562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nl-NL" dirty="0">
                <a:hlinkClick r:id="rId2"/>
              </a:rPr>
              <a:t>http://localhost:5000/openapi</a:t>
            </a:r>
            <a:r>
              <a:rPr lang="nl-NL" dirty="0"/>
              <a:t> </a:t>
            </a:r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47F37B1C-D676-DEFF-2529-D3607D452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9" y="2070875"/>
            <a:ext cx="8547773" cy="456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0315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467F14-7A39-E3D2-9718-04059CCEA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OGC API </a:t>
            </a:r>
            <a:r>
              <a:rPr lang="nl-NL" dirty="0" err="1"/>
              <a:t>Processes</a:t>
            </a:r>
            <a:r>
              <a:rPr lang="nl-NL" dirty="0"/>
              <a:t> (Python)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CFD4BFB-D1BC-F7A4-79FA-EF7E4988D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24</a:t>
            </a:fld>
            <a:endParaRPr lang="nl-NL"/>
          </a:p>
        </p:txBody>
      </p:sp>
      <p:pic>
        <p:nvPicPr>
          <p:cNvPr id="12" name="Afbeelding 11">
            <a:extLst>
              <a:ext uri="{FF2B5EF4-FFF2-40B4-BE49-F238E27FC236}">
                <a16:creationId xmlns:a16="http://schemas.microsoft.com/office/drawing/2014/main" id="{279DB612-8482-BF5E-37FA-C11480735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3428" y="4324848"/>
            <a:ext cx="6215541" cy="2164542"/>
          </a:xfrm>
          <a:prstGeom prst="rect">
            <a:avLst/>
          </a:prstGeom>
        </p:spPr>
      </p:pic>
      <p:sp>
        <p:nvSpPr>
          <p:cNvPr id="13" name="Tekstvak 12">
            <a:extLst>
              <a:ext uri="{FF2B5EF4-FFF2-40B4-BE49-F238E27FC236}">
                <a16:creationId xmlns:a16="http://schemas.microsoft.com/office/drawing/2014/main" id="{0F4542D4-4D11-4705-AF94-347736E56ED7}"/>
              </a:ext>
            </a:extLst>
          </p:cNvPr>
          <p:cNvSpPr txBox="1"/>
          <p:nvPr/>
        </p:nvSpPr>
        <p:spPr>
          <a:xfrm>
            <a:off x="4880703" y="3955516"/>
            <a:ext cx="6038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 err="1"/>
              <a:t>OWSLib</a:t>
            </a:r>
            <a:r>
              <a:rPr lang="nl-NL" b="1" dirty="0"/>
              <a:t> </a:t>
            </a:r>
            <a:r>
              <a:rPr lang="nl-NL" sz="1000" dirty="0"/>
              <a:t>(https://owslib.readthedocs.io/en/latest/usage.html#ogc-api-processes-part-1-core-1-0)</a:t>
            </a:r>
            <a:endParaRPr lang="nl-NL" dirty="0"/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E1E1B8B9-2474-AF30-52D1-8D263C307ED3}"/>
              </a:ext>
            </a:extLst>
          </p:cNvPr>
          <p:cNvSpPr txBox="1"/>
          <p:nvPr/>
        </p:nvSpPr>
        <p:spPr>
          <a:xfrm>
            <a:off x="508248" y="2003295"/>
            <a:ext cx="6094562" cy="20672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nl-NL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nl-NL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l-NL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requests</a:t>
            </a:r>
            <a:r>
              <a:rPr lang="nl-NL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ts val="1425"/>
              </a:lnSpc>
            </a:pPr>
            <a:r>
              <a:rPr lang="nl-NL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nl-NL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l-NL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json</a:t>
            </a:r>
            <a:endParaRPr lang="nl-NL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nl-NL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nl-NL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nl-NL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"http://localhost:5000/</a:t>
            </a:r>
            <a:r>
              <a:rPr lang="nl-NL" sz="12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processes</a:t>
            </a:r>
            <a:r>
              <a:rPr lang="nl-NL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nl-NL" sz="12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squared</a:t>
            </a:r>
            <a:r>
              <a:rPr lang="nl-NL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nl-NL" sz="12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execution</a:t>
            </a:r>
            <a:r>
              <a:rPr lang="nl-NL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</a:t>
            </a:r>
          </a:p>
          <a:p>
            <a:pPr>
              <a:lnSpc>
                <a:spcPts val="1425"/>
              </a:lnSpc>
            </a:pPr>
            <a:r>
              <a:rPr lang="nl-NL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data = {</a:t>
            </a:r>
            <a:r>
              <a:rPr lang="nl-NL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2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nl-NL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{</a:t>
            </a:r>
            <a:r>
              <a:rPr lang="nl-NL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2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nl-NL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-or-integer"</a:t>
            </a:r>
            <a:r>
              <a:rPr lang="nl-NL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42}}</a:t>
            </a:r>
          </a:p>
          <a:p>
            <a:pPr>
              <a:lnSpc>
                <a:spcPts val="1425"/>
              </a:lnSpc>
            </a:pPr>
            <a:r>
              <a:rPr lang="nl-NL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headers = {</a:t>
            </a:r>
            <a:r>
              <a:rPr lang="nl-NL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"Content-Type"</a:t>
            </a:r>
            <a:r>
              <a:rPr lang="nl-NL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2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application</a:t>
            </a:r>
            <a:r>
              <a:rPr lang="nl-NL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nl-NL" sz="12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nl-NL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</a:pPr>
            <a:br>
              <a:rPr lang="nl-NL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nl-NL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response = </a:t>
            </a:r>
            <a:r>
              <a:rPr lang="nl-NL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requests.post</a:t>
            </a:r>
            <a:r>
              <a:rPr lang="nl-NL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l-NL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nl-NL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nl-NL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nl-NL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=data, headers=headers)</a:t>
            </a:r>
          </a:p>
          <a:p>
            <a:pPr>
              <a:lnSpc>
                <a:spcPts val="1425"/>
              </a:lnSpc>
            </a:pPr>
            <a:endParaRPr lang="nl-NL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print(response)</a:t>
            </a:r>
          </a:p>
          <a:p>
            <a:pPr>
              <a:lnSpc>
                <a:spcPts val="1425"/>
              </a:lnSpc>
            </a:pPr>
            <a:r>
              <a:rPr lang="nl-NL" sz="1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{'</a:t>
            </a:r>
            <a:r>
              <a:rPr lang="nl-NL" sz="12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nl-NL" sz="1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'</a:t>
            </a:r>
            <a:r>
              <a:rPr lang="nl-NL" sz="12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squared</a:t>
            </a:r>
            <a:r>
              <a:rPr lang="nl-NL" sz="1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nl-NL" sz="12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nl-NL" sz="1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1764}</a:t>
            </a:r>
            <a:endParaRPr lang="nl-NL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8" name="Tekstvak 17">
            <a:extLst>
              <a:ext uri="{FF2B5EF4-FFF2-40B4-BE49-F238E27FC236}">
                <a16:creationId xmlns:a16="http://schemas.microsoft.com/office/drawing/2014/main" id="{BAA1EFE6-A7D7-8914-B35A-DA5D0C41F44A}"/>
              </a:ext>
            </a:extLst>
          </p:cNvPr>
          <p:cNvSpPr txBox="1"/>
          <p:nvPr/>
        </p:nvSpPr>
        <p:spPr>
          <a:xfrm>
            <a:off x="508248" y="1633963"/>
            <a:ext cx="1802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/>
              <a:t>Python </a:t>
            </a:r>
            <a:r>
              <a:rPr lang="nl-NL" b="1" dirty="0" err="1"/>
              <a:t>requests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118722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246E2-EC47-9292-5DAA-8E090DBE24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4A4389C6-3E39-6612-878B-31C3B7811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5886132" cy="2852737"/>
          </a:xfrm>
        </p:spPr>
        <p:txBody>
          <a:bodyPr>
            <a:normAutofit/>
          </a:bodyPr>
          <a:lstStyle/>
          <a:p>
            <a:r>
              <a:rPr lang="nl-NL" dirty="0"/>
              <a:t>Zelf aan de slag met </a:t>
            </a:r>
            <a:r>
              <a:rPr lang="nl-NL" dirty="0" err="1"/>
              <a:t>API’s</a:t>
            </a:r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1D396AC-11F1-682C-7177-D959E4F09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25</a:t>
            </a:fld>
            <a:endParaRPr lang="nl-NL"/>
          </a:p>
        </p:txBody>
      </p:sp>
      <p:pic>
        <p:nvPicPr>
          <p:cNvPr id="5" name="Afbeelding 4" descr="Afbeelding met schoeisel, sport, atletiek, persoon&#10;&#10;Automatisch gegenereerde beschrijving">
            <a:extLst>
              <a:ext uri="{FF2B5EF4-FFF2-40B4-BE49-F238E27FC236}">
                <a16:creationId xmlns:a16="http://schemas.microsoft.com/office/drawing/2014/main" id="{415E95C3-F7F7-2306-F869-1C14A028B1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9591" y="0"/>
            <a:ext cx="48483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4456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AEBB51-1943-2696-00BC-9304AE34F1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D95887-F22F-6443-D533-E690C9784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Zelf experimenteren 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6DCF808-C8E6-8F0A-83C9-5A9662694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26</a:t>
            </a:fld>
            <a:endParaRPr lang="nl-NL"/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1BE93B55-D364-4C5F-7679-C90C5C72BBCD}"/>
              </a:ext>
            </a:extLst>
          </p:cNvPr>
          <p:cNvSpPr txBox="1"/>
          <p:nvPr/>
        </p:nvSpPr>
        <p:spPr>
          <a:xfrm>
            <a:off x="569167" y="1940767"/>
            <a:ext cx="6031266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Wat gaan we doen?</a:t>
            </a:r>
          </a:p>
          <a:p>
            <a:endParaRPr lang="nl-NL" dirty="0"/>
          </a:p>
          <a:p>
            <a:pPr marL="285750" indent="-285750">
              <a:buFontTx/>
              <a:buChar char="-"/>
            </a:pPr>
            <a:r>
              <a:rPr lang="nl-NL" dirty="0"/>
              <a:t>Een </a:t>
            </a:r>
            <a:r>
              <a:rPr lang="nl-NL" dirty="0" err="1"/>
              <a:t>docker</a:t>
            </a:r>
            <a:r>
              <a:rPr lang="nl-NL" dirty="0"/>
              <a:t> instantie van </a:t>
            </a:r>
            <a:r>
              <a:rPr lang="nl-NL" dirty="0" err="1"/>
              <a:t>Pygeoapi</a:t>
            </a:r>
            <a:r>
              <a:rPr lang="nl-NL" dirty="0"/>
              <a:t> opstarten</a:t>
            </a:r>
          </a:p>
          <a:p>
            <a:pPr marL="285750" indent="-285750">
              <a:buFontTx/>
              <a:buChar char="-"/>
            </a:pPr>
            <a:r>
              <a:rPr lang="nl-NL" dirty="0"/>
              <a:t>Aan deze instantie </a:t>
            </a:r>
            <a:r>
              <a:rPr lang="nl-NL" dirty="0" err="1"/>
              <a:t>Processes</a:t>
            </a:r>
            <a:r>
              <a:rPr lang="nl-NL" dirty="0"/>
              <a:t> toevoegen</a:t>
            </a:r>
          </a:p>
          <a:p>
            <a:pPr marL="285750" indent="-285750">
              <a:buFontTx/>
              <a:buChar char="-"/>
            </a:pPr>
            <a:r>
              <a:rPr lang="nl-NL" dirty="0"/>
              <a:t>De </a:t>
            </a:r>
            <a:r>
              <a:rPr lang="nl-NL" dirty="0" err="1"/>
              <a:t>processes</a:t>
            </a:r>
            <a:r>
              <a:rPr lang="nl-NL" dirty="0"/>
              <a:t> opvragen met </a:t>
            </a:r>
            <a:r>
              <a:rPr lang="nl-NL" dirty="0" err="1"/>
              <a:t>Jupyter</a:t>
            </a:r>
            <a:r>
              <a:rPr lang="nl-NL" dirty="0"/>
              <a:t> Notebook</a:t>
            </a:r>
          </a:p>
          <a:p>
            <a:pPr marL="285750" indent="-285750">
              <a:buFontTx/>
              <a:buChar char="-"/>
            </a:pPr>
            <a:endParaRPr lang="nl-NL" dirty="0"/>
          </a:p>
          <a:p>
            <a:pPr marL="285750" indent="-285750">
              <a:buFontTx/>
              <a:buChar char="-"/>
            </a:pPr>
            <a:r>
              <a:rPr lang="nl-NL" dirty="0"/>
              <a:t>Zie: </a:t>
            </a:r>
            <a:r>
              <a:rPr lang="nl-NL" dirty="0">
                <a:hlinkClick r:id="rId2"/>
              </a:rPr>
              <a:t>https://github.com/Geonovum/ogc-api-kennissessie</a:t>
            </a:r>
            <a:endParaRPr lang="nl-NL" dirty="0"/>
          </a:p>
          <a:p>
            <a:pPr marL="742950" lvl="1" indent="-285750">
              <a:buFontTx/>
              <a:buChar char="-"/>
            </a:pPr>
            <a:r>
              <a:rPr lang="nl-NL" dirty="0"/>
              <a:t>OGC-API-</a:t>
            </a:r>
            <a:r>
              <a:rPr lang="nl-NL" dirty="0" err="1"/>
              <a:t>Processes</a:t>
            </a:r>
            <a:r>
              <a:rPr lang="nl-NL" dirty="0"/>
              <a:t>/</a:t>
            </a:r>
            <a:r>
              <a:rPr lang="nl-NL" dirty="0" err="1"/>
              <a:t>pygeoapi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357734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07A5D1-EB8F-F144-D785-AE77D39DB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012C5D68-7E5E-0601-AB23-2B4FF1530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5886132" cy="2852737"/>
          </a:xfrm>
        </p:spPr>
        <p:txBody>
          <a:bodyPr>
            <a:normAutofit/>
          </a:bodyPr>
          <a:lstStyle/>
          <a:p>
            <a:r>
              <a:rPr lang="nl-NL" dirty="0"/>
              <a:t>Verdiepen </a:t>
            </a:r>
            <a:br>
              <a:rPr lang="nl-NL" dirty="0"/>
            </a:br>
            <a:r>
              <a:rPr lang="nl-NL" dirty="0"/>
              <a:t>OGC-API </a:t>
            </a:r>
            <a:r>
              <a:rPr lang="nl-NL" dirty="0" err="1"/>
              <a:t>Processes</a:t>
            </a:r>
            <a:endParaRPr lang="en-US" dirty="0" err="1"/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4276E758-B0E7-ADFC-78C4-8447464C17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88D1FA3-B020-F58D-6F29-AE65528CC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27</a:t>
            </a:fld>
            <a:endParaRPr lang="nl-NL"/>
          </a:p>
        </p:txBody>
      </p:sp>
      <p:pic>
        <p:nvPicPr>
          <p:cNvPr id="5" name="Afbeelding 11" descr="Afbeelding met sport, schoeisel, tekst, poster&#10;&#10;Automatisch gegenereerde beschrijving">
            <a:extLst>
              <a:ext uri="{FF2B5EF4-FFF2-40B4-BE49-F238E27FC236}">
                <a16:creationId xmlns:a16="http://schemas.microsoft.com/office/drawing/2014/main" id="{2AFEA7B0-0C30-355A-FC87-6780719F15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9592" y="0"/>
            <a:ext cx="48483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0123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F1607-FB1C-38F0-9D66-1A5F2C30D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9E5D9-F60F-4601-4B77-BADDDE1FA8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Async execution </a:t>
            </a:r>
            <a:r>
              <a:rPr lang="en-US" dirty="0" err="1"/>
              <a:t>en</a:t>
            </a:r>
            <a:r>
              <a:rPr lang="en-US" dirty="0"/>
              <a:t> Callback</a:t>
            </a:r>
          </a:p>
          <a:p>
            <a:r>
              <a:rPr lang="en-US" dirty="0"/>
              <a:t>Server </a:t>
            </a:r>
            <a:r>
              <a:rPr lang="en-US" dirty="0" err="1"/>
              <a:t>en</a:t>
            </a:r>
            <a:r>
              <a:rPr lang="en-US" dirty="0"/>
              <a:t> Processes </a:t>
            </a:r>
            <a:r>
              <a:rPr lang="en-US" dirty="0" err="1"/>
              <a:t>los</a:t>
            </a:r>
            <a:r>
              <a:rPr lang="en-US" dirty="0"/>
              <a:t> van </a:t>
            </a:r>
            <a:r>
              <a:rPr lang="en-US" dirty="0" err="1"/>
              <a:t>elkaar</a:t>
            </a:r>
          </a:p>
          <a:p>
            <a:pPr lvl="1">
              <a:buFont typeface="Courier New" panose="05000000000000000000" pitchFamily="2" charset="2"/>
              <a:buChar char="o"/>
            </a:pPr>
            <a:r>
              <a:rPr lang="en-US" err="1"/>
              <a:t>Implementatie</a:t>
            </a:r>
            <a:r>
              <a:rPr lang="en-US" dirty="0"/>
              <a:t> in </a:t>
            </a:r>
            <a:r>
              <a:rPr lang="en-US" err="1"/>
              <a:t>nodeJS</a:t>
            </a:r>
            <a:r>
              <a:rPr lang="en-US" dirty="0"/>
              <a:t> -&gt; glue code </a:t>
            </a:r>
            <a:r>
              <a:rPr lang="en-US" err="1"/>
              <a:t>tussen</a:t>
            </a:r>
            <a:r>
              <a:rPr lang="en-US" dirty="0"/>
              <a:t> </a:t>
            </a:r>
            <a:r>
              <a:rPr lang="en-US" err="1"/>
              <a:t>processen</a:t>
            </a:r>
            <a:r>
              <a:rPr lang="en-US" dirty="0"/>
              <a:t> </a:t>
            </a:r>
            <a:r>
              <a:rPr lang="en-US" err="1"/>
              <a:t>en</a:t>
            </a:r>
            <a:r>
              <a:rPr lang="en-US" dirty="0"/>
              <a:t> </a:t>
            </a:r>
            <a:r>
              <a:rPr lang="en-US" err="1"/>
              <a:t>api</a:t>
            </a:r>
            <a:endParaRPr lang="en-US"/>
          </a:p>
          <a:p>
            <a:pPr lvl="2"/>
            <a:r>
              <a:rPr lang="en-US" dirty="0"/>
              <a:t>Shell script</a:t>
            </a:r>
          </a:p>
          <a:p>
            <a:pPr lvl="2"/>
            <a:r>
              <a:rPr lang="en-US" dirty="0"/>
              <a:t>Node script</a:t>
            </a:r>
          </a:p>
          <a:p>
            <a:pPr lvl="2"/>
            <a:r>
              <a:rPr lang="en-US" dirty="0"/>
              <a:t>Docker container</a:t>
            </a:r>
          </a:p>
          <a:p>
            <a:pPr lvl="1">
              <a:buFont typeface="Courier New" panose="05000000000000000000" pitchFamily="2" charset="2"/>
              <a:buChar char="o"/>
            </a:pPr>
            <a:endParaRPr lang="en-US" dirty="0"/>
          </a:p>
          <a:p>
            <a:pPr lvl="1">
              <a:buFont typeface="Courier New" panose="05000000000000000000" pitchFamily="2" charset="2"/>
              <a:buChar char="o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4F5C7D-3BF7-99B5-B625-D9237AB71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28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345909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878EFA-E3BF-49B4-EB4E-7117ED40C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Resources in </a:t>
            </a:r>
            <a:r>
              <a:rPr lang="nl-NL" dirty="0" err="1"/>
              <a:t>Core</a:t>
            </a:r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FB4FAFE6-D0A3-3DFF-474A-1D9FE3A43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29</a:t>
            </a:fld>
            <a:endParaRPr lang="nl-NL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470C5986-8600-7C9D-1524-7C87D589C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1709" y="231557"/>
            <a:ext cx="5992061" cy="6249272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0F3951A0-0217-D6C9-CEB4-046B04DD2710}"/>
              </a:ext>
            </a:extLst>
          </p:cNvPr>
          <p:cNvSpPr txBox="1"/>
          <p:nvPr/>
        </p:nvSpPr>
        <p:spPr>
          <a:xfrm>
            <a:off x="707366" y="1500996"/>
            <a:ext cx="228280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err="1"/>
              <a:t>Inputs</a:t>
            </a:r>
            <a:r>
              <a:rPr lang="nl-NL" dirty="0"/>
              <a:t>:</a:t>
            </a:r>
          </a:p>
          <a:p>
            <a:pPr marL="285750" indent="-285750">
              <a:buFontTx/>
              <a:buChar char="-"/>
            </a:pPr>
            <a:r>
              <a:rPr lang="nl-NL" dirty="0" err="1"/>
              <a:t>Inline</a:t>
            </a:r>
            <a:endParaRPr lang="nl-NL" dirty="0"/>
          </a:p>
          <a:p>
            <a:pPr marL="285750" indent="-285750">
              <a:buFontTx/>
              <a:buChar char="-"/>
            </a:pP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reference</a:t>
            </a:r>
            <a:endParaRPr lang="nl-NL" dirty="0"/>
          </a:p>
          <a:p>
            <a:r>
              <a:rPr lang="nl-NL" dirty="0"/>
              <a:t>Mode:</a:t>
            </a:r>
          </a:p>
          <a:p>
            <a:pPr marL="285750" indent="-285750">
              <a:buFontTx/>
              <a:buChar char="-"/>
            </a:pPr>
            <a:r>
              <a:rPr lang="nl-NL" dirty="0" err="1"/>
              <a:t>Synchronously</a:t>
            </a:r>
            <a:endParaRPr lang="nl-NL" dirty="0"/>
          </a:p>
          <a:p>
            <a:pPr marL="285750" indent="-285750">
              <a:buFontTx/>
              <a:buChar char="-"/>
            </a:pPr>
            <a:r>
              <a:rPr lang="nl-NL" dirty="0" err="1"/>
              <a:t>Asynchronously</a:t>
            </a:r>
            <a:endParaRPr lang="nl-NL" dirty="0"/>
          </a:p>
          <a:p>
            <a:r>
              <a:rPr lang="nl-NL" dirty="0"/>
              <a:t>(HTTP </a:t>
            </a:r>
            <a:r>
              <a:rPr lang="nl-NL" dirty="0" err="1"/>
              <a:t>Prefer</a:t>
            </a:r>
            <a:r>
              <a:rPr lang="nl-NL" dirty="0"/>
              <a:t> header)</a:t>
            </a:r>
          </a:p>
          <a:p>
            <a:r>
              <a:rPr lang="nl-NL" dirty="0"/>
              <a:t>Response:</a:t>
            </a:r>
          </a:p>
          <a:p>
            <a:pPr marL="285750" indent="-285750">
              <a:buFontTx/>
              <a:buChar char="-"/>
            </a:pPr>
            <a:r>
              <a:rPr lang="nl-NL" dirty="0"/>
              <a:t>Document</a:t>
            </a:r>
          </a:p>
          <a:p>
            <a:pPr marL="285750" indent="-285750">
              <a:buFontTx/>
              <a:buChar char="-"/>
            </a:pPr>
            <a:r>
              <a:rPr lang="nl-NL" dirty="0" err="1"/>
              <a:t>Raw</a:t>
            </a:r>
            <a:endParaRPr lang="nl-NL" dirty="0"/>
          </a:p>
          <a:p>
            <a:r>
              <a:rPr lang="nl-NL" dirty="0" err="1"/>
              <a:t>Outputs</a:t>
            </a:r>
            <a:r>
              <a:rPr lang="nl-NL" dirty="0"/>
              <a:t>:</a:t>
            </a:r>
          </a:p>
          <a:p>
            <a:pPr marL="285750" indent="-285750">
              <a:buFontTx/>
              <a:buChar char="-"/>
            </a:pPr>
            <a:r>
              <a:rPr lang="nl-NL" dirty="0"/>
              <a:t>Value</a:t>
            </a:r>
          </a:p>
          <a:p>
            <a:pPr marL="285750" indent="-285750">
              <a:buFontTx/>
              <a:buChar char="-"/>
            </a:pPr>
            <a:r>
              <a:rPr lang="nl-NL" dirty="0"/>
              <a:t>Reference</a:t>
            </a:r>
          </a:p>
          <a:p>
            <a:r>
              <a:rPr lang="nl-NL" dirty="0"/>
              <a:t>(</a:t>
            </a:r>
            <a:r>
              <a:rPr lang="nl-NL" dirty="0" err="1"/>
              <a:t>transmissionMode</a:t>
            </a:r>
            <a:r>
              <a:rPr lang="nl-NL" dirty="0"/>
              <a:t>)</a:t>
            </a:r>
          </a:p>
          <a:p>
            <a:pPr marL="285750" indent="-285750">
              <a:buFontTx/>
              <a:buChar char="-"/>
            </a:pPr>
            <a:endParaRPr lang="nl-NL" dirty="0"/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2CE5A6B0-0912-F305-D6C1-999BC862E18A}"/>
              </a:ext>
            </a:extLst>
          </p:cNvPr>
          <p:cNvSpPr txBox="1"/>
          <p:nvPr/>
        </p:nvSpPr>
        <p:spPr>
          <a:xfrm>
            <a:off x="2613804" y="5635754"/>
            <a:ext cx="36236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err="1"/>
              <a:t>Async</a:t>
            </a:r>
            <a:r>
              <a:rPr lang="nl-NL" dirty="0"/>
              <a:t>:</a:t>
            </a:r>
          </a:p>
          <a:p>
            <a:pPr marL="285750" indent="-285750">
              <a:buFontTx/>
              <a:buChar char="-"/>
            </a:pPr>
            <a:r>
              <a:rPr lang="nl-NL" dirty="0"/>
              <a:t>http status 201</a:t>
            </a:r>
          </a:p>
          <a:p>
            <a:pPr marL="285750" indent="-285750">
              <a:buFontTx/>
              <a:buChar char="-"/>
            </a:pPr>
            <a:r>
              <a:rPr lang="nl-NL" dirty="0" err="1"/>
              <a:t>Location</a:t>
            </a:r>
            <a:r>
              <a:rPr lang="nl-NL" dirty="0"/>
              <a:t> header </a:t>
            </a:r>
            <a:r>
              <a:rPr lang="nl-NL" dirty="0" err="1"/>
              <a:t>with</a:t>
            </a:r>
            <a:r>
              <a:rPr lang="nl-NL" dirty="0"/>
              <a:t> link </a:t>
            </a:r>
            <a:r>
              <a:rPr lang="nl-NL" dirty="0" err="1"/>
              <a:t>to</a:t>
            </a:r>
            <a:r>
              <a:rPr lang="nl-NL" dirty="0"/>
              <a:t> job</a:t>
            </a:r>
          </a:p>
        </p:txBody>
      </p:sp>
    </p:spTree>
    <p:extLst>
      <p:ext uri="{BB962C8B-B14F-4D97-AF65-F5344CB8AC3E}">
        <p14:creationId xmlns:p14="http://schemas.microsoft.com/office/powerpoint/2010/main" val="3656400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B15C8-322C-C865-2C00-95A6E2D4F6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58607BB5-ED2A-D543-FC90-5C1C55C45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5359225" cy="2852737"/>
          </a:xfrm>
        </p:spPr>
        <p:txBody>
          <a:bodyPr/>
          <a:lstStyle/>
          <a:p>
            <a:r>
              <a:rPr lang="nl-NL" dirty="0"/>
              <a:t>Inleiding op OGC </a:t>
            </a:r>
            <a:r>
              <a:rPr lang="nl-NL" dirty="0" err="1"/>
              <a:t>API's</a:t>
            </a:r>
            <a:endParaRPr lang="nl-NL" dirty="0"/>
          </a:p>
        </p:txBody>
      </p:sp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76B89A8D-D072-F95E-68B7-49DC2B3A03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FB8A20A8-280F-BED8-A7E2-1D9EEB420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3</a:t>
            </a:fld>
            <a:endParaRPr lang="nl-NL"/>
          </a:p>
        </p:txBody>
      </p:sp>
      <p:pic>
        <p:nvPicPr>
          <p:cNvPr id="3" name="Afbeelding 2" descr="Afbeelding met tekst, schermopname, poster, tekenfilm&#10;&#10;Automatisch gegenereerde beschrijving">
            <a:extLst>
              <a:ext uri="{FF2B5EF4-FFF2-40B4-BE49-F238E27FC236}">
                <a16:creationId xmlns:a16="http://schemas.microsoft.com/office/drawing/2014/main" id="{76CE98FC-3D45-C490-0EEC-07BE45B370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7982" y="0"/>
            <a:ext cx="4852035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824813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CF9DB5-903C-982B-8740-9AE964E65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Voorbeeld </a:t>
            </a:r>
            <a:r>
              <a:rPr lang="nl-NL" dirty="0" err="1"/>
              <a:t>Process</a:t>
            </a:r>
            <a:r>
              <a:rPr lang="nl-NL" dirty="0"/>
              <a:t> </a:t>
            </a:r>
            <a:r>
              <a:rPr lang="nl-NL" dirty="0" err="1"/>
              <a:t>Description</a:t>
            </a:r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5CDA3AF-2EAB-DF1C-2F0D-DE5F9C91E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30</a:t>
            </a:fld>
            <a:endParaRPr lang="nl-NL"/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DFAA4035-8004-4219-0680-4592E83A61DA}"/>
              </a:ext>
            </a:extLst>
          </p:cNvPr>
          <p:cNvSpPr txBox="1"/>
          <p:nvPr/>
        </p:nvSpPr>
        <p:spPr>
          <a:xfrm>
            <a:off x="300039" y="1352622"/>
            <a:ext cx="9023949" cy="53001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countFeatures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features"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description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l-NL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the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l-NL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l-NL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of features </a:t>
            </a:r>
            <a:r>
              <a:rPr lang="nl-NL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l-NL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an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API Features </a:t>
            </a:r>
            <a:r>
              <a:rPr lang="nl-NL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endpoint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."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version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"0.0.1"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jobControlOptions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"sync-</a:t>
            </a:r>
            <a:r>
              <a:rPr lang="nl-NL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execute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outputTransmission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reference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{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uri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{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"Features </a:t>
            </a:r>
            <a:r>
              <a:rPr lang="nl-NL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endpoint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description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"Uri </a:t>
            </a:r>
            <a:r>
              <a:rPr lang="nl-NL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dataset."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"schema"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{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"type"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"string"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"format"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endParaRPr lang="nl-NL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},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outputs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{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{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"Feature </a:t>
            </a:r>
            <a:r>
              <a:rPr lang="nl-NL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description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"Total </a:t>
            </a:r>
            <a:r>
              <a:rPr lang="nl-NL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of features </a:t>
            </a:r>
            <a:r>
              <a:rPr lang="nl-NL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provided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l-NL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OGC API </a:t>
            </a:r>
            <a:r>
              <a:rPr lang="nl-NL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Endpoint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."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"schema"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{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"type"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nl-NL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"format"</a:t>
            </a: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"integer"</a:t>
            </a:r>
            <a:endParaRPr lang="nl-NL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pPr>
              <a:lnSpc>
                <a:spcPts val="1425"/>
              </a:lnSpc>
            </a:pPr>
            <a:r>
              <a:rPr lang="nl-NL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5B8A4CD7-C1F0-4C0C-8DCA-481CBE3DF8C2}"/>
              </a:ext>
            </a:extLst>
          </p:cNvPr>
          <p:cNvSpPr txBox="1"/>
          <p:nvPr/>
        </p:nvSpPr>
        <p:spPr>
          <a:xfrm>
            <a:off x="9523562" y="1352622"/>
            <a:ext cx="223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err="1"/>
              <a:t>OpenAPI</a:t>
            </a:r>
            <a:r>
              <a:rPr lang="nl-NL" dirty="0"/>
              <a:t> 	3.0 schema</a:t>
            </a:r>
          </a:p>
        </p:txBody>
      </p:sp>
    </p:spTree>
    <p:extLst>
      <p:ext uri="{BB962C8B-B14F-4D97-AF65-F5344CB8AC3E}">
        <p14:creationId xmlns:p14="http://schemas.microsoft.com/office/powerpoint/2010/main" val="31402936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17891F-FFB2-C6D9-CD23-677C22ED8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B2F57015-6E27-BA83-0A69-AFB2E9D56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5886132" cy="2852737"/>
          </a:xfrm>
        </p:spPr>
        <p:txBody>
          <a:bodyPr>
            <a:normAutofit/>
          </a:bodyPr>
          <a:lstStyle/>
          <a:p>
            <a:r>
              <a:rPr lang="nl-NL" dirty="0"/>
              <a:t>Zelf aan de slag met </a:t>
            </a:r>
            <a:r>
              <a:rPr lang="nl-NL" dirty="0" err="1"/>
              <a:t>API’s</a:t>
            </a:r>
            <a:r>
              <a:rPr lang="nl-NL" dirty="0"/>
              <a:t> </a:t>
            </a:r>
            <a:endParaRPr lang="en-US" dirty="0"/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FBE76FF5-F152-FF27-D9C5-E369B08F25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 sz="6000" b="1" dirty="0"/>
              <a:t>deel 2</a:t>
            </a:r>
            <a:endParaRPr lang="en-US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153C8E0-B55D-6DEE-B354-5085738E8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31</a:t>
            </a:fld>
            <a:endParaRPr lang="nl-NL"/>
          </a:p>
        </p:txBody>
      </p:sp>
      <p:pic>
        <p:nvPicPr>
          <p:cNvPr id="3" name="Afbeelding 2" descr="Afbeelding met tekst, schermopname, poster, tekenfilm&#10;&#10;Automatisch gegenereerde beschrijving">
            <a:extLst>
              <a:ext uri="{FF2B5EF4-FFF2-40B4-BE49-F238E27FC236}">
                <a16:creationId xmlns:a16="http://schemas.microsoft.com/office/drawing/2014/main" id="{78D09942-E821-40E5-4B2E-F99B48661B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7982" y="0"/>
            <a:ext cx="4852035" cy="6858000"/>
          </a:xfrm>
          <a:prstGeom prst="rect">
            <a:avLst/>
          </a:prstGeom>
          <a:noFill/>
        </p:spPr>
      </p:pic>
      <p:pic>
        <p:nvPicPr>
          <p:cNvPr id="6" name="Afbeelding 5" descr="Afbeelding met sport, schoeisel, atletiek, kleding&#10;&#10;Automatisch gegenereerde beschrijving">
            <a:extLst>
              <a:ext uri="{FF2B5EF4-FFF2-40B4-BE49-F238E27FC236}">
                <a16:creationId xmlns:a16="http://schemas.microsoft.com/office/drawing/2014/main" id="{380061CE-0EBF-BF30-5BD5-2F41A4ACCA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1716" y="0"/>
            <a:ext cx="48483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9609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A10076-1B30-A3D1-B26F-F4AD354E3D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A0242A-1F5B-E9B4-C76D-B804DD910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Zelf experimenteren 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386375D-C5CC-C045-AA80-5613AFA9B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32</a:t>
            </a:fld>
            <a:endParaRPr lang="nl-NL"/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02430B81-3B13-DAC4-2BD4-94487BFA5A6A}"/>
              </a:ext>
            </a:extLst>
          </p:cNvPr>
          <p:cNvSpPr txBox="1"/>
          <p:nvPr/>
        </p:nvSpPr>
        <p:spPr>
          <a:xfrm>
            <a:off x="569167" y="1940767"/>
            <a:ext cx="6246262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err="1"/>
              <a:t>NodeJS</a:t>
            </a:r>
            <a:r>
              <a:rPr lang="nl-NL" dirty="0"/>
              <a:t> Demoserver</a:t>
            </a:r>
          </a:p>
          <a:p>
            <a:endParaRPr lang="nl-NL" dirty="0"/>
          </a:p>
          <a:p>
            <a:r>
              <a:rPr lang="nl-NL" dirty="0"/>
              <a:t>Experimenteren met verschillende soorten </a:t>
            </a:r>
            <a:r>
              <a:rPr lang="nl-NL" dirty="0" err="1"/>
              <a:t>processes</a:t>
            </a:r>
            <a:endParaRPr lang="nl-NL" dirty="0"/>
          </a:p>
          <a:p>
            <a:endParaRPr lang="nl-NL" dirty="0"/>
          </a:p>
          <a:p>
            <a:pPr marL="285750" indent="-285750">
              <a:buFontTx/>
              <a:buChar char="-"/>
            </a:pPr>
            <a:r>
              <a:rPr lang="nl-NL" dirty="0"/>
              <a:t>Shell Script</a:t>
            </a:r>
          </a:p>
          <a:p>
            <a:pPr marL="285750" indent="-285750">
              <a:buFontTx/>
              <a:buChar char="-"/>
            </a:pPr>
            <a:r>
              <a:rPr lang="nl-NL" dirty="0" err="1"/>
              <a:t>NodeJS</a:t>
            </a:r>
            <a:r>
              <a:rPr lang="nl-NL" dirty="0"/>
              <a:t> Script</a:t>
            </a:r>
          </a:p>
          <a:p>
            <a:pPr marL="285750" indent="-285750">
              <a:buFontTx/>
              <a:buChar char="-"/>
            </a:pPr>
            <a:r>
              <a:rPr lang="nl-NL" dirty="0"/>
              <a:t>Docker container</a:t>
            </a:r>
          </a:p>
          <a:p>
            <a:pPr marL="285750" indent="-285750">
              <a:buFontTx/>
              <a:buChar char="-"/>
            </a:pPr>
            <a:endParaRPr lang="nl-NL" dirty="0"/>
          </a:p>
          <a:p>
            <a:pPr marL="285750" indent="-285750">
              <a:buFontTx/>
              <a:buChar char="-"/>
            </a:pPr>
            <a:r>
              <a:rPr lang="nl-NL" dirty="0"/>
              <a:t>Zie: </a:t>
            </a:r>
            <a:r>
              <a:rPr lang="nl-NL" dirty="0">
                <a:hlinkClick r:id="rId2"/>
              </a:rPr>
              <a:t>https://github.com/Geonovum/ogc-api-kennissessie</a:t>
            </a:r>
            <a:endParaRPr lang="nl-NL" dirty="0"/>
          </a:p>
          <a:p>
            <a:pPr marL="742950" lvl="1" indent="-285750">
              <a:buFontTx/>
              <a:buChar char="-"/>
            </a:pPr>
            <a:r>
              <a:rPr lang="nl-NL" dirty="0"/>
              <a:t>OGC-API-</a:t>
            </a:r>
            <a:r>
              <a:rPr lang="nl-NL" dirty="0" err="1"/>
              <a:t>Processes</a:t>
            </a:r>
            <a:r>
              <a:rPr lang="nl-NL" dirty="0"/>
              <a:t>/</a:t>
            </a:r>
            <a:r>
              <a:rPr lang="nl-NL" dirty="0" err="1"/>
              <a:t>nodejs</a:t>
            </a:r>
            <a:r>
              <a:rPr lang="nl-NL" dirty="0"/>
              <a:t>-demo</a:t>
            </a:r>
          </a:p>
          <a:p>
            <a:pPr marL="742950" lvl="1" indent="-285750">
              <a:buFontTx/>
              <a:buChar char="-"/>
            </a:pPr>
            <a:endParaRPr lang="nl-NL" dirty="0"/>
          </a:p>
          <a:p>
            <a:pPr marL="742950" lvl="1" indent="-285750">
              <a:buFontTx/>
              <a:buChar char="-"/>
            </a:pPr>
            <a:endParaRPr lang="nl-NL" dirty="0"/>
          </a:p>
          <a:p>
            <a:pPr marL="285750" indent="-285750">
              <a:buFontTx/>
              <a:buChar char="-"/>
            </a:pPr>
            <a:r>
              <a:rPr lang="nl-NL" dirty="0"/>
              <a:t>Gebruik een API Client (Postman, </a:t>
            </a:r>
            <a:r>
              <a:rPr lang="nl-NL" dirty="0" err="1"/>
              <a:t>Thunderclient</a:t>
            </a:r>
            <a:r>
              <a:rPr lang="nl-NL" dirty="0"/>
              <a:t>, Bruno, …)</a:t>
            </a:r>
          </a:p>
          <a:p>
            <a:pPr marL="285750" indent="-285750">
              <a:buFontTx/>
              <a:buChar char="-"/>
            </a:pPr>
            <a:r>
              <a:rPr lang="nl-NL" dirty="0"/>
              <a:t>Bruno: </a:t>
            </a:r>
            <a:r>
              <a:rPr lang="nl-NL" dirty="0">
                <a:hlinkClick r:id="rId3"/>
              </a:rPr>
              <a:t>https://www.usebruno.com/downloads</a:t>
            </a:r>
            <a:endParaRPr lang="nl-NL" dirty="0"/>
          </a:p>
          <a:p>
            <a:pPr marL="742950" lvl="1" indent="-285750">
              <a:buFontTx/>
              <a:buChar char="-"/>
            </a:pPr>
            <a:r>
              <a:rPr lang="nl-NL" dirty="0"/>
              <a:t>Open </a:t>
            </a:r>
            <a:r>
              <a:rPr lang="nl-NL" dirty="0" err="1"/>
              <a:t>collection</a:t>
            </a:r>
            <a:r>
              <a:rPr lang="nl-NL" dirty="0"/>
              <a:t>: Bruno\OGC-API</a:t>
            </a:r>
          </a:p>
          <a:p>
            <a:pPr marL="285750" indent="-285750">
              <a:buFontTx/>
              <a:buChar char="-"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608170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ACBE8CC-58DC-1303-F27C-EB90E74D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430122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5C14EEB9-ACEB-88AD-E05E-2E9A8A69C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585" y="150608"/>
            <a:ext cx="9780132" cy="1280159"/>
          </a:xfrm>
        </p:spPr>
        <p:txBody>
          <a:bodyPr>
            <a:normAutofit/>
          </a:bodyPr>
          <a:lstStyle/>
          <a:p>
            <a:r>
              <a:rPr lang="nl-NL" dirty="0"/>
              <a:t>Waarom OGC </a:t>
            </a:r>
            <a:r>
              <a:rPr lang="nl-NL" dirty="0" err="1"/>
              <a:t>API’s</a:t>
            </a:r>
            <a:r>
              <a:rPr lang="nl-NL" dirty="0"/>
              <a:t> ?</a:t>
            </a:r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3E8A6620-23F4-508B-17BB-C3AC9048D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704976"/>
            <a:ext cx="11963400" cy="4932363"/>
          </a:xfrm>
        </p:spPr>
        <p:txBody>
          <a:bodyPr>
            <a:normAutofit/>
          </a:bodyPr>
          <a:lstStyle/>
          <a:p>
            <a:r>
              <a:rPr lang="nl-NL" dirty="0"/>
              <a:t>Makkelijker dan oude generatie services voor web-ontwikkelaars buiten het </a:t>
            </a:r>
            <a:r>
              <a:rPr lang="nl-NL" dirty="0" err="1"/>
              <a:t>geodomein</a:t>
            </a:r>
            <a:endParaRPr lang="nl-NL" dirty="0"/>
          </a:p>
          <a:p>
            <a:pPr lvl="1"/>
            <a:r>
              <a:rPr lang="nl-NL" dirty="0"/>
              <a:t>Je hoeft geen GIS-specialist te zijn om er mee te werken;</a:t>
            </a:r>
          </a:p>
          <a:p>
            <a:pPr lvl="1"/>
            <a:r>
              <a:rPr lang="nl-NL" dirty="0"/>
              <a:t>Ook goed te gebruiken binnen het </a:t>
            </a:r>
            <a:r>
              <a:rPr lang="nl-NL" dirty="0" err="1"/>
              <a:t>geodomein</a:t>
            </a:r>
            <a:r>
              <a:rPr lang="nl-NL" dirty="0"/>
              <a:t>;</a:t>
            </a:r>
          </a:p>
          <a:p>
            <a:pPr lvl="1"/>
            <a:r>
              <a:rPr lang="nl-NL" dirty="0" err="1"/>
              <a:t>Openapi</a:t>
            </a:r>
            <a:r>
              <a:rPr lang="nl-NL" dirty="0"/>
              <a:t> specificatie beschrijft wat er mee kan;</a:t>
            </a:r>
          </a:p>
          <a:p>
            <a:pPr lvl="1"/>
            <a:r>
              <a:rPr lang="nl-NL" dirty="0"/>
              <a:t>Werkt heel intuïtief.</a:t>
            </a:r>
          </a:p>
          <a:p>
            <a:endParaRPr lang="nl-NL" dirty="0"/>
          </a:p>
          <a:p>
            <a:r>
              <a:rPr lang="nl-NL" dirty="0"/>
              <a:t>Beter te vinden door zoekmachines</a:t>
            </a:r>
          </a:p>
          <a:p>
            <a:endParaRPr lang="nl-NL" dirty="0"/>
          </a:p>
          <a:p>
            <a:r>
              <a:rPr lang="nl-NL" dirty="0"/>
              <a:t>Verschillende types hebben dezelfde structuur en zijn daardoor ook eenvoudiger te combineren.</a:t>
            </a:r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AC528AC-652C-B32B-D213-8BFAA63C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pPr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91813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489ED3-B3BC-CD88-3CE0-7CB84C2A6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Belang Geonovum stimuleren</a:t>
            </a:r>
            <a:br>
              <a:rPr lang="nl-NL" dirty="0"/>
            </a:br>
            <a:r>
              <a:rPr lang="nl-NL" dirty="0"/>
              <a:t>OGC-API-gebruik?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BCE330D-90E9-B597-3895-634AA2836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nl-NL" dirty="0"/>
              <a:t>OGC-</a:t>
            </a:r>
            <a:r>
              <a:rPr lang="nl-NL" dirty="0" err="1"/>
              <a:t>API’s</a:t>
            </a:r>
            <a:r>
              <a:rPr lang="nl-NL" dirty="0"/>
              <a:t> passen binnen de visie van Geonovum:</a:t>
            </a:r>
          </a:p>
          <a:p>
            <a:r>
              <a:rPr lang="nl-NL" dirty="0"/>
              <a:t>Geonovum wil de Nederlandse </a:t>
            </a:r>
            <a:r>
              <a:rPr lang="nl-NL" dirty="0" err="1"/>
              <a:t>geo</a:t>
            </a:r>
            <a:r>
              <a:rPr lang="nl-NL" dirty="0"/>
              <a:t>-informatie infrastructuur versterken door het voor een brede groep toegankelijker te maken.</a:t>
            </a:r>
          </a:p>
          <a:p>
            <a:endParaRPr lang="nl-NL" dirty="0"/>
          </a:p>
          <a:p>
            <a:pPr marL="0" indent="0">
              <a:buNone/>
            </a:pPr>
            <a:r>
              <a:rPr lang="nl-NL" dirty="0"/>
              <a:t>OGC-API spelen een rol in ontwikkelingen die van belang zijn voor Geonovum zoals:</a:t>
            </a:r>
          </a:p>
          <a:p>
            <a:r>
              <a:rPr lang="nl-NL" dirty="0"/>
              <a:t>Europese datastrategie</a:t>
            </a:r>
          </a:p>
          <a:p>
            <a:r>
              <a:rPr lang="nl-NL" dirty="0"/>
              <a:t>IBDS: Federatief Datastelsel</a:t>
            </a:r>
          </a:p>
          <a:p>
            <a:r>
              <a:rPr lang="nl-NL" dirty="0"/>
              <a:t>Common </a:t>
            </a:r>
            <a:r>
              <a:rPr lang="nl-NL" dirty="0" err="1"/>
              <a:t>Ground</a:t>
            </a:r>
            <a:r>
              <a:rPr lang="nl-NL" dirty="0"/>
              <a:t> </a:t>
            </a:r>
          </a:p>
          <a:p>
            <a:r>
              <a:rPr lang="nl-NL" dirty="0"/>
              <a:t>Zicht op Nederland</a:t>
            </a:r>
          </a:p>
          <a:p>
            <a:pPr lvl="1"/>
            <a:r>
              <a:rPr lang="nl-NL" dirty="0"/>
              <a:t>Digital </a:t>
            </a:r>
            <a:r>
              <a:rPr lang="nl-NL" dirty="0" err="1"/>
              <a:t>Twins</a:t>
            </a:r>
            <a:endParaRPr lang="nl-NL" dirty="0"/>
          </a:p>
          <a:p>
            <a:pPr lvl="1"/>
            <a:r>
              <a:rPr lang="nl-NL" dirty="0"/>
              <a:t>Datafundament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pPr marL="457200" lvl="1" indent="0">
              <a:buNone/>
            </a:pPr>
            <a:endParaRPr lang="nl-NL" dirty="0"/>
          </a:p>
          <a:p>
            <a:pPr marL="457200" lvl="1" indent="0">
              <a:buNone/>
            </a:pPr>
            <a:endParaRPr lang="nl-NL" dirty="0"/>
          </a:p>
          <a:p>
            <a:endParaRPr lang="nl-NL" dirty="0"/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96AEBC7-0D2A-BA06-52C3-C46D769B2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43952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">
            <a:extLst>
              <a:ext uri="{FF2B5EF4-FFF2-40B4-BE49-F238E27FC236}">
                <a16:creationId xmlns:a16="http://schemas.microsoft.com/office/drawing/2014/main" id="{35FAB180-D2EF-8EA0-5DA3-A4082C67BA5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0038" y="152082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401A80FE-66DF-A1BC-4591-B3764223086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252606" y="152082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Content Placeholder 6">
            <a:extLst>
              <a:ext uri="{FF2B5EF4-FFF2-40B4-BE49-F238E27FC236}">
                <a16:creationId xmlns:a16="http://schemas.microsoft.com/office/drawing/2014/main" id="{B4BFAD05-02A3-D91C-4AB3-D47DE0D3017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00038" y="311483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31" name="Content Placeholder 7">
            <a:extLst>
              <a:ext uri="{FF2B5EF4-FFF2-40B4-BE49-F238E27FC236}">
                <a16:creationId xmlns:a16="http://schemas.microsoft.com/office/drawing/2014/main" id="{D321C477-BDAA-16F9-B10D-713755278A8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2252606" y="3114835"/>
            <a:ext cx="1042521" cy="1008570"/>
          </a:xfrm>
        </p:spPr>
        <p:txBody>
          <a:bodyPr/>
          <a:lstStyle/>
          <a:p>
            <a:endParaRPr lang="en-US"/>
          </a:p>
        </p:txBody>
      </p:sp>
      <p:sp>
        <p:nvSpPr>
          <p:cNvPr id="37" name="Content Placeholder 10">
            <a:extLst>
              <a:ext uri="{FF2B5EF4-FFF2-40B4-BE49-F238E27FC236}">
                <a16:creationId xmlns:a16="http://schemas.microsoft.com/office/drawing/2014/main" id="{AE3A78B3-0603-0BB5-DC04-209A805F8079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8105590" y="3114835"/>
            <a:ext cx="1042521" cy="1008570"/>
          </a:xfrm>
        </p:spPr>
        <p:txBody>
          <a:bodyPr/>
          <a:lstStyle/>
          <a:p>
            <a:endParaRPr lang="en-US"/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3E25BB99-89F6-6CC4-85C7-D14399BBD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4692" y="2760871"/>
            <a:ext cx="4789105" cy="2057904"/>
          </a:xfrm>
          <a:prstGeom prst="rect">
            <a:avLst/>
          </a:prstGeom>
          <a:noFill/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655EC359-E556-E2BA-0868-F6730DFCD2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7721" y="4967402"/>
            <a:ext cx="4212946" cy="1879767"/>
          </a:xfrm>
          <a:prstGeom prst="rect">
            <a:avLst/>
          </a:prstGeom>
          <a:noFill/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6EB80989-534C-AE8C-EA0D-D684AA417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031" y="2832067"/>
            <a:ext cx="4909017" cy="2057904"/>
          </a:xfrm>
          <a:prstGeom prst="rect">
            <a:avLst/>
          </a:prstGeom>
          <a:noFill/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8E65FCB9-236D-1A39-8F67-B2C7F13D37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0740" y="16928"/>
            <a:ext cx="4857008" cy="2340194"/>
          </a:xfrm>
          <a:prstGeom prst="rect">
            <a:avLst/>
          </a:prstGeom>
          <a:noFill/>
        </p:spPr>
      </p:pic>
      <p:sp>
        <p:nvSpPr>
          <p:cNvPr id="5" name="Tijdelijke aanduiding voor dianummer 4" hidden="1">
            <a:extLst>
              <a:ext uri="{FF2B5EF4-FFF2-40B4-BE49-F238E27FC236}">
                <a16:creationId xmlns:a16="http://schemas.microsoft.com/office/drawing/2014/main" id="{5AC528AC-652C-B32B-D213-8BFAA63CC35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119758" y="6637339"/>
            <a:ext cx="768135" cy="184616"/>
          </a:xfrm>
        </p:spPr>
        <p:txBody>
          <a:bodyPr/>
          <a:lstStyle/>
          <a:p>
            <a:pPr>
              <a:spcAft>
                <a:spcPts val="600"/>
              </a:spcAft>
            </a:pPr>
            <a:fld id="{A648B885-FF76-47CB-8BBD-27E7EBF07CA9}" type="slidenum">
              <a:rPr lang="nl-NL" smtClean="0"/>
              <a:pPr>
                <a:spcAft>
                  <a:spcPts val="600"/>
                </a:spcAft>
              </a:pPr>
              <a:t>6</a:t>
            </a:fld>
            <a:endParaRPr lang="nl-NL"/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F3709341-1114-30AD-6260-825DEBC7C7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8031" y="-2163"/>
            <a:ext cx="4985258" cy="2518564"/>
          </a:xfrm>
          <a:prstGeom prst="rect">
            <a:avLst/>
          </a:prstGeom>
        </p:spPr>
      </p:pic>
      <p:sp>
        <p:nvSpPr>
          <p:cNvPr id="17" name="Tekstvak 16">
            <a:extLst>
              <a:ext uri="{FF2B5EF4-FFF2-40B4-BE49-F238E27FC236}">
                <a16:creationId xmlns:a16="http://schemas.microsoft.com/office/drawing/2014/main" id="{29E80FBB-E1B6-7E01-38CD-DD4FF507B0E2}"/>
              </a:ext>
            </a:extLst>
          </p:cNvPr>
          <p:cNvSpPr txBox="1"/>
          <p:nvPr/>
        </p:nvSpPr>
        <p:spPr>
          <a:xfrm>
            <a:off x="5335593" y="2923076"/>
            <a:ext cx="185679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WFS &gt; Features</a:t>
            </a:r>
          </a:p>
          <a:p>
            <a:r>
              <a:rPr lang="nl-NL" dirty="0"/>
              <a:t>WMS &gt; </a:t>
            </a:r>
            <a:r>
              <a:rPr lang="nl-NL" dirty="0" err="1"/>
              <a:t>Maps</a:t>
            </a:r>
            <a:endParaRPr lang="nl-NL" dirty="0"/>
          </a:p>
          <a:p>
            <a:r>
              <a:rPr lang="nl-NL" dirty="0"/>
              <a:t>WMST &gt; </a:t>
            </a:r>
            <a:r>
              <a:rPr lang="nl-NL" dirty="0" err="1"/>
              <a:t>Tiles</a:t>
            </a:r>
            <a:endParaRPr lang="nl-NL" dirty="0"/>
          </a:p>
          <a:p>
            <a:r>
              <a:rPr lang="nl-NL" dirty="0"/>
              <a:t>CSW &gt; Records</a:t>
            </a:r>
          </a:p>
          <a:p>
            <a:r>
              <a:rPr lang="nl-NL" dirty="0"/>
              <a:t>WPS &gt; </a:t>
            </a:r>
            <a:r>
              <a:rPr lang="nl-NL" dirty="0" err="1"/>
              <a:t>Processes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5721294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779610-5CAE-944A-A310-F51D7AD87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4F53BAE-1628-214B-BF3E-83F4F5252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Deployment model </a:t>
            </a:r>
            <a:r>
              <a:rPr lang="en-US" dirty="0" err="1"/>
              <a:t>voorbeeld</a:t>
            </a:r>
            <a:r>
              <a:rPr lang="en-US" dirty="0"/>
              <a:t> – API </a:t>
            </a:r>
            <a:r>
              <a:rPr lang="en-US" dirty="0" err="1"/>
              <a:t>bouwstenen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C1A04B3-DBB8-004D-B853-3DE16A357026}"/>
              </a:ext>
            </a:extLst>
          </p:cNvPr>
          <p:cNvSpPr/>
          <p:nvPr/>
        </p:nvSpPr>
        <p:spPr>
          <a:xfrm>
            <a:off x="4572000" y="1448972"/>
            <a:ext cx="3301221" cy="309489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2060"/>
                </a:solidFill>
              </a:rPr>
              <a:t>OGC API - Common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6F27793-A81E-D242-BEBA-A982BFF39E56}"/>
              </a:ext>
            </a:extLst>
          </p:cNvPr>
          <p:cNvSpPr/>
          <p:nvPr/>
        </p:nvSpPr>
        <p:spPr>
          <a:xfrm>
            <a:off x="5464485" y="1699135"/>
            <a:ext cx="1596682" cy="1005834"/>
          </a:xfrm>
          <a:prstGeom prst="roundRect">
            <a:avLst/>
          </a:prstGeom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Data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919CA8E-C172-2F4D-A39F-2D52D6DB2751}"/>
              </a:ext>
            </a:extLst>
          </p:cNvPr>
          <p:cNvGrpSpPr/>
          <p:nvPr/>
        </p:nvGrpSpPr>
        <p:grpSpPr>
          <a:xfrm>
            <a:off x="2968282" y="1512276"/>
            <a:ext cx="1603717" cy="3126545"/>
            <a:chOff x="2968282" y="1512276"/>
            <a:chExt cx="1603717" cy="3126545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7CDC3D10-DED1-E644-AAEE-4FD36B253C65}"/>
                </a:ext>
              </a:extLst>
            </p:cNvPr>
            <p:cNvSpPr/>
            <p:nvPr/>
          </p:nvSpPr>
          <p:spPr>
            <a:xfrm>
              <a:off x="2968282" y="1512276"/>
              <a:ext cx="1350499" cy="3126545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54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Features: Core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3107BD7-B02B-CB4A-AA35-C8C8C5758BED}"/>
                </a:ext>
              </a:extLst>
            </p:cNvPr>
            <p:cNvCxnSpPr>
              <a:cxnSpLocks/>
            </p:cNvCxnSpPr>
            <p:nvPr/>
          </p:nvCxnSpPr>
          <p:spPr>
            <a:xfrm>
              <a:off x="4318781" y="2989383"/>
              <a:ext cx="253218" cy="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2C784C3-1A64-C144-B181-9C045AE907D6}"/>
              </a:ext>
            </a:extLst>
          </p:cNvPr>
          <p:cNvGrpSpPr/>
          <p:nvPr/>
        </p:nvGrpSpPr>
        <p:grpSpPr>
          <a:xfrm>
            <a:off x="1371600" y="2343730"/>
            <a:ext cx="1603717" cy="1181686"/>
            <a:chOff x="1371600" y="2343730"/>
            <a:chExt cx="1603717" cy="1181686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9D6C6327-53C9-E047-A161-58B088D5D4D9}"/>
                </a:ext>
              </a:extLst>
            </p:cNvPr>
            <p:cNvSpPr/>
            <p:nvPr/>
          </p:nvSpPr>
          <p:spPr>
            <a:xfrm>
              <a:off x="1371600" y="2343730"/>
              <a:ext cx="1350499" cy="1181686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Features: CQL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863285A-7889-774C-A16F-326E2F502A74}"/>
                </a:ext>
              </a:extLst>
            </p:cNvPr>
            <p:cNvCxnSpPr>
              <a:cxnSpLocks/>
            </p:cNvCxnSpPr>
            <p:nvPr/>
          </p:nvCxnSpPr>
          <p:spPr>
            <a:xfrm>
              <a:off x="2722099" y="2934573"/>
              <a:ext cx="253218" cy="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BF0F17-8333-2E49-8EAE-96CD1D03B9C3}"/>
              </a:ext>
            </a:extLst>
          </p:cNvPr>
          <p:cNvGrpSpPr/>
          <p:nvPr/>
        </p:nvGrpSpPr>
        <p:grpSpPr>
          <a:xfrm>
            <a:off x="1364564" y="3699804"/>
            <a:ext cx="1603717" cy="1181686"/>
            <a:chOff x="1364564" y="3699804"/>
            <a:chExt cx="1603717" cy="1181686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CD00058B-7685-184D-930B-B1CE21B915A5}"/>
                </a:ext>
              </a:extLst>
            </p:cNvPr>
            <p:cNvSpPr/>
            <p:nvPr/>
          </p:nvSpPr>
          <p:spPr>
            <a:xfrm>
              <a:off x="1364564" y="3699804"/>
              <a:ext cx="1350499" cy="1181686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Features: CRS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12F39DA-9994-304E-95A0-DE58301CE0E8}"/>
                </a:ext>
              </a:extLst>
            </p:cNvPr>
            <p:cNvCxnSpPr>
              <a:cxnSpLocks/>
            </p:cNvCxnSpPr>
            <p:nvPr/>
          </p:nvCxnSpPr>
          <p:spPr>
            <a:xfrm>
              <a:off x="2715063" y="4268661"/>
              <a:ext cx="253218" cy="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79FDF96-8340-2B44-924F-03B0047D38D7}"/>
              </a:ext>
            </a:extLst>
          </p:cNvPr>
          <p:cNvGrpSpPr/>
          <p:nvPr/>
        </p:nvGrpSpPr>
        <p:grpSpPr>
          <a:xfrm>
            <a:off x="7816218" y="1012307"/>
            <a:ext cx="1610752" cy="944538"/>
            <a:chOff x="8222564" y="1512276"/>
            <a:chExt cx="1610752" cy="944538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BBDFCDCB-9554-9B47-B010-2225967B6E57}"/>
                </a:ext>
              </a:extLst>
            </p:cNvPr>
            <p:cNvSpPr/>
            <p:nvPr/>
          </p:nvSpPr>
          <p:spPr>
            <a:xfrm>
              <a:off x="8482817" y="1512276"/>
              <a:ext cx="1350499" cy="944538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 w="254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Tiles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E29048C-79E4-A44E-B063-23411DB7838B}"/>
                </a:ext>
              </a:extLst>
            </p:cNvPr>
            <p:cNvCxnSpPr>
              <a:cxnSpLocks/>
            </p:cNvCxnSpPr>
            <p:nvPr/>
          </p:nvCxnSpPr>
          <p:spPr>
            <a:xfrm>
              <a:off x="8222564" y="2095201"/>
              <a:ext cx="253218" cy="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C1FC89C-8F74-DB42-9D9F-522BB203C96D}"/>
              </a:ext>
            </a:extLst>
          </p:cNvPr>
          <p:cNvGrpSpPr/>
          <p:nvPr/>
        </p:nvGrpSpPr>
        <p:grpSpPr>
          <a:xfrm>
            <a:off x="7823254" y="2132909"/>
            <a:ext cx="1603716" cy="936640"/>
            <a:chOff x="8229599" y="2892371"/>
            <a:chExt cx="1603716" cy="936640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9BF8133B-065D-844D-9DFC-65C80AF17A53}"/>
                </a:ext>
              </a:extLst>
            </p:cNvPr>
            <p:cNvSpPr/>
            <p:nvPr/>
          </p:nvSpPr>
          <p:spPr>
            <a:xfrm>
              <a:off x="8482816" y="2892371"/>
              <a:ext cx="1350499" cy="936640"/>
            </a:xfrm>
            <a:prstGeom prst="roundRect">
              <a:avLst/>
            </a:prstGeom>
            <a:solidFill>
              <a:srgbClr val="F6ADAA"/>
            </a:solidFill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Maps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235D7DC-3C06-3744-8C3A-DCEC6B4214CD}"/>
                </a:ext>
              </a:extLst>
            </p:cNvPr>
            <p:cNvCxnSpPr>
              <a:cxnSpLocks/>
            </p:cNvCxnSpPr>
            <p:nvPr/>
          </p:nvCxnSpPr>
          <p:spPr>
            <a:xfrm>
              <a:off x="8229599" y="3461228"/>
              <a:ext cx="253218" cy="0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4914079-C515-5040-826E-4EA6CA469410}"/>
              </a:ext>
            </a:extLst>
          </p:cNvPr>
          <p:cNvGrpSpPr/>
          <p:nvPr/>
        </p:nvGrpSpPr>
        <p:grpSpPr>
          <a:xfrm>
            <a:off x="3643532" y="4638821"/>
            <a:ext cx="2335187" cy="1329399"/>
            <a:chOff x="4205205" y="4638821"/>
            <a:chExt cx="2335187" cy="1329399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A3C292CF-49B0-3B45-B3BB-743FD24D0F43}"/>
                </a:ext>
              </a:extLst>
            </p:cNvPr>
            <p:cNvSpPr/>
            <p:nvPr/>
          </p:nvSpPr>
          <p:spPr>
            <a:xfrm>
              <a:off x="4903851" y="4818185"/>
              <a:ext cx="1636541" cy="1150035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Features: Transactions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67D098A-8EF7-A44A-957F-774A465FBE4E}"/>
                </a:ext>
              </a:extLst>
            </p:cNvPr>
            <p:cNvCxnSpPr>
              <a:cxnSpLocks/>
              <a:stCxn id="7" idx="2"/>
            </p:cNvCxnSpPr>
            <p:nvPr/>
          </p:nvCxnSpPr>
          <p:spPr>
            <a:xfrm>
              <a:off x="4205205" y="4638821"/>
              <a:ext cx="698646" cy="425548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0262AC9-E31F-DF49-B174-FE917AFC0E97}"/>
              </a:ext>
            </a:extLst>
          </p:cNvPr>
          <p:cNvGrpSpPr/>
          <p:nvPr/>
        </p:nvGrpSpPr>
        <p:grpSpPr>
          <a:xfrm>
            <a:off x="6256220" y="4554032"/>
            <a:ext cx="1350499" cy="1424355"/>
            <a:chOff x="6747805" y="4543865"/>
            <a:chExt cx="1350499" cy="1424355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6786B103-3C82-CE4D-8DD2-A46FA9F44763}"/>
                </a:ext>
              </a:extLst>
            </p:cNvPr>
            <p:cNvSpPr/>
            <p:nvPr/>
          </p:nvSpPr>
          <p:spPr>
            <a:xfrm>
              <a:off x="6747805" y="4786534"/>
              <a:ext cx="1350499" cy="1181686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54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EDR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AB0125F-DEB7-4B45-B385-4FA0502B721A}"/>
                </a:ext>
              </a:extLst>
            </p:cNvPr>
            <p:cNvCxnSpPr>
              <a:cxnSpLocks/>
            </p:cNvCxnSpPr>
            <p:nvPr/>
          </p:nvCxnSpPr>
          <p:spPr>
            <a:xfrm>
              <a:off x="7423054" y="4543865"/>
              <a:ext cx="0" cy="242669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E5277A3-0EE3-4445-9426-A2E7A18CA3BD}"/>
              </a:ext>
            </a:extLst>
          </p:cNvPr>
          <p:cNvGrpSpPr/>
          <p:nvPr/>
        </p:nvGrpSpPr>
        <p:grpSpPr>
          <a:xfrm>
            <a:off x="7890948" y="3342827"/>
            <a:ext cx="1654074" cy="936643"/>
            <a:chOff x="8191789" y="4090026"/>
            <a:chExt cx="1654074" cy="936643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EDDEDD59-24D1-154C-A6FC-8321D7A668ED}"/>
                </a:ext>
              </a:extLst>
            </p:cNvPr>
            <p:cNvSpPr/>
            <p:nvPr/>
          </p:nvSpPr>
          <p:spPr>
            <a:xfrm>
              <a:off x="8495364" y="4090026"/>
              <a:ext cx="1350499" cy="936643"/>
            </a:xfrm>
            <a:prstGeom prst="roundRect">
              <a:avLst/>
            </a:prstGeom>
            <a:solidFill>
              <a:srgbClr val="D4B5D8"/>
            </a:solidFill>
            <a:ln w="254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Coverages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3066625-96E8-B849-AD70-FF4B08225E75}"/>
                </a:ext>
              </a:extLst>
            </p:cNvPr>
            <p:cNvCxnSpPr>
              <a:cxnSpLocks/>
            </p:cNvCxnSpPr>
            <p:nvPr/>
          </p:nvCxnSpPr>
          <p:spPr>
            <a:xfrm>
              <a:off x="8191789" y="4385605"/>
              <a:ext cx="291027" cy="59786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B3C395C-1C66-9604-0440-695525A9BAC5}"/>
              </a:ext>
            </a:extLst>
          </p:cNvPr>
          <p:cNvGrpSpPr/>
          <p:nvPr/>
        </p:nvGrpSpPr>
        <p:grpSpPr>
          <a:xfrm>
            <a:off x="9696643" y="1065356"/>
            <a:ext cx="2350628" cy="1077218"/>
            <a:chOff x="9696643" y="1065356"/>
            <a:chExt cx="2350628" cy="1077218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280AB07-1FE0-3348-9689-4C8AFF8F93FD}"/>
                </a:ext>
              </a:extLst>
            </p:cNvPr>
            <p:cNvSpPr txBox="1"/>
            <p:nvPr/>
          </p:nvSpPr>
          <p:spPr>
            <a:xfrm>
              <a:off x="9696643" y="1065356"/>
              <a:ext cx="168611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Gebruiker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ik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wil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kaarten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bekijken</a:t>
              </a:r>
              <a:r>
                <a:rPr lang="en-US" sz="1600" dirty="0">
                  <a:solidFill>
                    <a:srgbClr val="002060"/>
                  </a:solidFill>
                </a:rPr>
                <a:t> op </a:t>
              </a:r>
              <a:r>
                <a:rPr lang="en-US" sz="1600" dirty="0" err="1">
                  <a:solidFill>
                    <a:srgbClr val="002060"/>
                  </a:solidFill>
                </a:rPr>
                <a:t>mijn</a:t>
              </a:r>
              <a:r>
                <a:rPr lang="en-US" sz="1600" dirty="0">
                  <a:solidFill>
                    <a:srgbClr val="002060"/>
                  </a:solidFill>
                </a:rPr>
                <a:t> smartphone</a:t>
              </a:r>
            </a:p>
          </p:txBody>
        </p:sp>
        <p:pic>
          <p:nvPicPr>
            <p:cNvPr id="46" name="Graphic 45" descr="Topography Map">
              <a:extLst>
                <a:ext uri="{FF2B5EF4-FFF2-40B4-BE49-F238E27FC236}">
                  <a16:creationId xmlns:a16="http://schemas.microsoft.com/office/drawing/2014/main" id="{DC2A14C1-2538-4143-AB92-12E3775816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313654" y="1315329"/>
              <a:ext cx="733617" cy="767612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3DABD50-0D98-8345-B850-12DEF746669B}"/>
              </a:ext>
            </a:extLst>
          </p:cNvPr>
          <p:cNvGrpSpPr/>
          <p:nvPr/>
        </p:nvGrpSpPr>
        <p:grpSpPr>
          <a:xfrm>
            <a:off x="198603" y="957576"/>
            <a:ext cx="2184609" cy="2114729"/>
            <a:chOff x="198603" y="957576"/>
            <a:chExt cx="2184609" cy="2114729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4A6BC10-276F-A845-94D8-FFBF7B0623B6}"/>
                </a:ext>
              </a:extLst>
            </p:cNvPr>
            <p:cNvSpPr txBox="1"/>
            <p:nvPr/>
          </p:nvSpPr>
          <p:spPr>
            <a:xfrm>
              <a:off x="198603" y="957576"/>
              <a:ext cx="2184609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Gebruiker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ik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wil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een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lijst</a:t>
              </a:r>
              <a:r>
                <a:rPr lang="en-US" sz="1600" dirty="0">
                  <a:solidFill>
                    <a:srgbClr val="002060"/>
                  </a:solidFill>
                </a:rPr>
                <a:t> van </a:t>
              </a:r>
              <a:r>
                <a:rPr lang="en-US" sz="1600" dirty="0" err="1">
                  <a:solidFill>
                    <a:srgbClr val="002060"/>
                  </a:solidFill>
                </a:rPr>
                <a:t>verkeerslichten</a:t>
              </a:r>
              <a:r>
                <a:rPr lang="en-US" sz="1600" dirty="0">
                  <a:solidFill>
                    <a:srgbClr val="002060"/>
                  </a:solidFill>
                </a:rPr>
                <a:t> met </a:t>
              </a:r>
              <a:r>
                <a:rPr lang="en-US" sz="1600" dirty="0" err="1">
                  <a:solidFill>
                    <a:srgbClr val="002060"/>
                  </a:solidFill>
                </a:rPr>
                <a:t>bepaalde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kenmerken</a:t>
              </a:r>
              <a:endParaRPr lang="en-US" sz="1600" dirty="0">
                <a:solidFill>
                  <a:srgbClr val="002060"/>
                </a:solidFill>
              </a:endParaRPr>
            </a:p>
          </p:txBody>
        </p:sp>
        <p:pic>
          <p:nvPicPr>
            <p:cNvPr id="48" name="Graphic 47" descr="Map with pin">
              <a:extLst>
                <a:ext uri="{FF2B5EF4-FFF2-40B4-BE49-F238E27FC236}">
                  <a16:creationId xmlns:a16="http://schemas.microsoft.com/office/drawing/2014/main" id="{E1CFE810-D6A5-A446-B1CA-B5161004B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0255" y="2157905"/>
              <a:ext cx="914400" cy="914400"/>
            </a:xfrm>
            <a:prstGeom prst="rect">
              <a:avLst/>
            </a:prstGeom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B529102-A67D-8A4B-A3C0-0BF867F79BB7}"/>
              </a:ext>
            </a:extLst>
          </p:cNvPr>
          <p:cNvGrpSpPr/>
          <p:nvPr/>
        </p:nvGrpSpPr>
        <p:grpSpPr>
          <a:xfrm>
            <a:off x="223709" y="5064374"/>
            <a:ext cx="3211307" cy="1181686"/>
            <a:chOff x="223709" y="5064369"/>
            <a:chExt cx="3912013" cy="1253829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47A42BC-10A1-904D-B084-38DEBDF3A3C7}"/>
                </a:ext>
              </a:extLst>
            </p:cNvPr>
            <p:cNvSpPr txBox="1"/>
            <p:nvPr/>
          </p:nvSpPr>
          <p:spPr>
            <a:xfrm>
              <a:off x="223709" y="5064369"/>
              <a:ext cx="31417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Gebruiker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ik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zoek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locaties</a:t>
              </a:r>
              <a:r>
                <a:rPr lang="en-US" sz="1600" dirty="0">
                  <a:solidFill>
                    <a:srgbClr val="002060"/>
                  </a:solidFill>
                </a:rPr>
                <a:t> van </a:t>
              </a:r>
              <a:r>
                <a:rPr lang="en-US" sz="1600" dirty="0" err="1">
                  <a:solidFill>
                    <a:srgbClr val="002060"/>
                  </a:solidFill>
                </a:rPr>
                <a:t>recente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boringen</a:t>
              </a:r>
              <a:r>
                <a:rPr lang="en-US" sz="1600" dirty="0">
                  <a:solidFill>
                    <a:srgbClr val="002060"/>
                  </a:solidFill>
                </a:rPr>
                <a:t> in RD</a:t>
              </a:r>
            </a:p>
          </p:txBody>
        </p:sp>
        <p:pic>
          <p:nvPicPr>
            <p:cNvPr id="52" name="Graphic 51" descr="Earth globe: Asia and Australia">
              <a:extLst>
                <a:ext uri="{FF2B5EF4-FFF2-40B4-BE49-F238E27FC236}">
                  <a16:creationId xmlns:a16="http://schemas.microsoft.com/office/drawing/2014/main" id="{CA4740C6-8DC8-104D-8965-E96EE181CA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221322" y="5403798"/>
              <a:ext cx="914400" cy="9144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A34C7E22-88DF-4046-9CAF-9BE99D0935CB}"/>
              </a:ext>
            </a:extLst>
          </p:cNvPr>
          <p:cNvGrpSpPr/>
          <p:nvPr/>
        </p:nvGrpSpPr>
        <p:grpSpPr>
          <a:xfrm>
            <a:off x="9779920" y="3557955"/>
            <a:ext cx="2051137" cy="1465383"/>
            <a:chOff x="8824650" y="4502837"/>
            <a:chExt cx="3168745" cy="2072052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20720C5-8F11-754B-889C-F9DB829A0C24}"/>
                </a:ext>
              </a:extLst>
            </p:cNvPr>
            <p:cNvSpPr txBox="1"/>
            <p:nvPr/>
          </p:nvSpPr>
          <p:spPr>
            <a:xfrm>
              <a:off x="10072464" y="4502837"/>
              <a:ext cx="192093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Gebruiker</a:t>
              </a:r>
              <a:r>
                <a:rPr lang="en-US" sz="1600" dirty="0">
                  <a:solidFill>
                    <a:srgbClr val="002060"/>
                  </a:solidFill>
                </a:rPr>
                <a:t>: er </a:t>
              </a:r>
              <a:r>
                <a:rPr lang="en-US" sz="1600" dirty="0" err="1">
                  <a:solidFill>
                    <a:srgbClr val="002060"/>
                  </a:solidFill>
                </a:rPr>
                <a:t>komt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een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orkaan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aan</a:t>
              </a:r>
              <a:r>
                <a:rPr lang="en-US" sz="1600" dirty="0">
                  <a:solidFill>
                    <a:srgbClr val="002060"/>
                  </a:solidFill>
                </a:rPr>
                <a:t>, </a:t>
              </a:r>
              <a:r>
                <a:rPr lang="en-US" sz="1600" dirty="0" err="1">
                  <a:solidFill>
                    <a:srgbClr val="002060"/>
                  </a:solidFill>
                </a:rPr>
                <a:t>geef</a:t>
              </a:r>
              <a:r>
                <a:rPr lang="en-US" sz="1600" dirty="0">
                  <a:solidFill>
                    <a:srgbClr val="002060"/>
                  </a:solidFill>
                </a:rPr>
                <a:t> me </a:t>
              </a:r>
              <a:r>
                <a:rPr lang="en-US" sz="1600" dirty="0" err="1">
                  <a:solidFill>
                    <a:srgbClr val="002060"/>
                  </a:solidFill>
                </a:rPr>
                <a:t>alles</a:t>
              </a:r>
              <a:endParaRPr lang="en-US" sz="1600" dirty="0">
                <a:solidFill>
                  <a:srgbClr val="002060"/>
                </a:solidFill>
              </a:endParaRPr>
            </a:p>
          </p:txBody>
        </p:sp>
        <p:pic>
          <p:nvPicPr>
            <p:cNvPr id="1026" name="Picture 2" descr="Hurricane Icon 25995">
              <a:extLst>
                <a:ext uri="{FF2B5EF4-FFF2-40B4-BE49-F238E27FC236}">
                  <a16:creationId xmlns:a16="http://schemas.microsoft.com/office/drawing/2014/main" id="{FD97FB66-6CB4-F340-8B5E-D913E97F4A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colorTemperature colorTemp="112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24650" y="5393202"/>
              <a:ext cx="1181687" cy="1181687"/>
            </a:xfrm>
            <a:prstGeom prst="rect">
              <a:avLst/>
            </a:prstGeom>
            <a:noFill/>
          </p:spPr>
        </p:pic>
      </p:grpSp>
      <p:sp>
        <p:nvSpPr>
          <p:cNvPr id="17" name="TextBox 27">
            <a:extLst>
              <a:ext uri="{FF2B5EF4-FFF2-40B4-BE49-F238E27FC236}">
                <a16:creationId xmlns:a16="http://schemas.microsoft.com/office/drawing/2014/main" id="{309CA6A6-0C27-912D-E9DD-F8C2937AF1EF}"/>
              </a:ext>
            </a:extLst>
          </p:cNvPr>
          <p:cNvSpPr txBox="1"/>
          <p:nvPr/>
        </p:nvSpPr>
        <p:spPr>
          <a:xfrm>
            <a:off x="3399582" y="6027065"/>
            <a:ext cx="2578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002060"/>
                </a:solidFill>
              </a:rPr>
              <a:t>Gebruiker</a:t>
            </a:r>
            <a:r>
              <a:rPr lang="en-US" sz="1600" dirty="0">
                <a:solidFill>
                  <a:srgbClr val="002060"/>
                </a:solidFill>
              </a:rPr>
              <a:t>: </a:t>
            </a:r>
            <a:r>
              <a:rPr lang="en-US" sz="1600" dirty="0" err="1">
                <a:solidFill>
                  <a:srgbClr val="002060"/>
                </a:solidFill>
              </a:rPr>
              <a:t>ik</a:t>
            </a:r>
            <a:r>
              <a:rPr lang="en-US" sz="1600" dirty="0">
                <a:solidFill>
                  <a:srgbClr val="002060"/>
                </a:solidFill>
              </a:rPr>
              <a:t> </a:t>
            </a:r>
            <a:r>
              <a:rPr lang="en-US" sz="1600" dirty="0" err="1">
                <a:solidFill>
                  <a:srgbClr val="002060"/>
                </a:solidFill>
              </a:rPr>
              <a:t>wil</a:t>
            </a:r>
            <a:r>
              <a:rPr lang="en-US" sz="1600" dirty="0">
                <a:solidFill>
                  <a:srgbClr val="002060"/>
                </a:solidFill>
              </a:rPr>
              <a:t> </a:t>
            </a:r>
            <a:r>
              <a:rPr lang="en-US" sz="1600" dirty="0" err="1">
                <a:solidFill>
                  <a:srgbClr val="002060"/>
                </a:solidFill>
              </a:rPr>
              <a:t>gegevens</a:t>
            </a:r>
            <a:r>
              <a:rPr lang="en-US" sz="1600" dirty="0">
                <a:solidFill>
                  <a:srgbClr val="002060"/>
                </a:solidFill>
              </a:rPr>
              <a:t> over </a:t>
            </a:r>
            <a:r>
              <a:rPr lang="en-US" sz="1600" dirty="0" err="1">
                <a:solidFill>
                  <a:srgbClr val="002060"/>
                </a:solidFill>
              </a:rPr>
              <a:t>dit</a:t>
            </a:r>
            <a:r>
              <a:rPr lang="en-US" sz="1600" dirty="0">
                <a:solidFill>
                  <a:srgbClr val="002060"/>
                </a:solidFill>
              </a:rPr>
              <a:t> object </a:t>
            </a:r>
            <a:r>
              <a:rPr lang="en-US" sz="1600" dirty="0" err="1">
                <a:solidFill>
                  <a:srgbClr val="002060"/>
                </a:solidFill>
              </a:rPr>
              <a:t>wijzigen</a:t>
            </a:r>
            <a:endParaRPr lang="en-US" sz="1600" dirty="0">
              <a:solidFill>
                <a:srgbClr val="002060"/>
              </a:solidFill>
            </a:endParaRPr>
          </a:p>
        </p:txBody>
      </p:sp>
      <p:pic>
        <p:nvPicPr>
          <p:cNvPr id="26" name="Graphic 25" descr="Cloud Computing met effen opvulling">
            <a:extLst>
              <a:ext uri="{FF2B5EF4-FFF2-40B4-BE49-F238E27FC236}">
                <a16:creationId xmlns:a16="http://schemas.microsoft.com/office/drawing/2014/main" id="{C08A0D8E-434E-38F5-6E0F-90D08ABF4CF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668719" y="6078942"/>
            <a:ext cx="723773" cy="723773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D632E441-724B-A947-91CF-9AD112AF9601}"/>
              </a:ext>
            </a:extLst>
          </p:cNvPr>
          <p:cNvGrpSpPr/>
          <p:nvPr/>
        </p:nvGrpSpPr>
        <p:grpSpPr>
          <a:xfrm>
            <a:off x="6589685" y="5552451"/>
            <a:ext cx="2567072" cy="1148285"/>
            <a:chOff x="8817247" y="4934978"/>
            <a:chExt cx="2567072" cy="1622480"/>
          </a:xfrm>
        </p:grpSpPr>
        <p:pic>
          <p:nvPicPr>
            <p:cNvPr id="23" name="Graphic 22" descr="Take Off with solid fill">
              <a:extLst>
                <a:ext uri="{FF2B5EF4-FFF2-40B4-BE49-F238E27FC236}">
                  <a16:creationId xmlns:a16="http://schemas.microsoft.com/office/drawing/2014/main" id="{6A5BAB71-72CF-6795-5884-D98F00051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8817247" y="5643057"/>
              <a:ext cx="914400" cy="91440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0C6D47B-E790-D923-2E95-43632C7AFDF1}"/>
                </a:ext>
              </a:extLst>
            </p:cNvPr>
            <p:cNvSpPr txBox="1"/>
            <p:nvPr/>
          </p:nvSpPr>
          <p:spPr>
            <a:xfrm>
              <a:off x="9846365" y="4934978"/>
              <a:ext cx="1537954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Gebruiker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ik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vlieg</a:t>
              </a:r>
              <a:r>
                <a:rPr lang="en-US" sz="1600" dirty="0">
                  <a:solidFill>
                    <a:srgbClr val="002060"/>
                  </a:solidFill>
                </a:rPr>
                <a:t> via </a:t>
              </a:r>
              <a:r>
                <a:rPr lang="en-US" sz="1600" dirty="0" err="1">
                  <a:solidFill>
                    <a:srgbClr val="002060"/>
                  </a:solidFill>
                </a:rPr>
                <a:t>deze</a:t>
              </a:r>
              <a:r>
                <a:rPr lang="en-US" sz="1600" dirty="0">
                  <a:solidFill>
                    <a:srgbClr val="002060"/>
                  </a:solidFill>
                </a:rPr>
                <a:t> route </a:t>
              </a:r>
              <a:r>
                <a:rPr lang="en-US" sz="1600" dirty="0" err="1">
                  <a:solidFill>
                    <a:srgbClr val="002060"/>
                  </a:solidFill>
                </a:rPr>
                <a:t>naar</a:t>
              </a:r>
              <a:r>
                <a:rPr lang="en-US" sz="1600" dirty="0">
                  <a:solidFill>
                    <a:srgbClr val="002060"/>
                  </a:solidFill>
                </a:rPr>
                <a:t> New York, hoe is het </a:t>
              </a:r>
              <a:r>
                <a:rPr lang="en-US" sz="1600" dirty="0" err="1">
                  <a:solidFill>
                    <a:srgbClr val="002060"/>
                  </a:solidFill>
                </a:rPr>
                <a:t>weer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onderweg</a:t>
              </a:r>
              <a:endParaRPr lang="en-US" sz="1600" dirty="0">
                <a:solidFill>
                  <a:srgbClr val="002060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ACAF55C-7AF6-4A39-F57F-CE7ED45F527D}"/>
              </a:ext>
            </a:extLst>
          </p:cNvPr>
          <p:cNvGrpSpPr/>
          <p:nvPr/>
        </p:nvGrpSpPr>
        <p:grpSpPr>
          <a:xfrm>
            <a:off x="9721647" y="2393340"/>
            <a:ext cx="2223516" cy="1323439"/>
            <a:chOff x="9581279" y="959181"/>
            <a:chExt cx="2223516" cy="1323439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36C2EFC-29A7-74DE-1F66-92DA8030D654}"/>
                </a:ext>
              </a:extLst>
            </p:cNvPr>
            <p:cNvSpPr txBox="1"/>
            <p:nvPr/>
          </p:nvSpPr>
          <p:spPr>
            <a:xfrm>
              <a:off x="9581279" y="959181"/>
              <a:ext cx="157500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Gebruiker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ik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wil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een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kaartje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downloaden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voor</a:t>
              </a:r>
              <a:r>
                <a:rPr lang="en-US" sz="1600" dirty="0">
                  <a:solidFill>
                    <a:srgbClr val="002060"/>
                  </a:solidFill>
                </a:rPr>
                <a:t> in </a:t>
              </a:r>
              <a:r>
                <a:rPr lang="en-US" sz="1600" dirty="0" err="1">
                  <a:solidFill>
                    <a:srgbClr val="002060"/>
                  </a:solidFill>
                </a:rPr>
                <a:t>een</a:t>
              </a:r>
              <a:r>
                <a:rPr lang="en-US" sz="1600" dirty="0">
                  <a:solidFill>
                    <a:srgbClr val="002060"/>
                  </a:solidFill>
                </a:rPr>
                <a:t> rapport</a:t>
              </a:r>
            </a:p>
          </p:txBody>
        </p:sp>
        <p:pic>
          <p:nvPicPr>
            <p:cNvPr id="44" name="Graphic 43" descr="Topography Map">
              <a:extLst>
                <a:ext uri="{FF2B5EF4-FFF2-40B4-BE49-F238E27FC236}">
                  <a16:creationId xmlns:a16="http://schemas.microsoft.com/office/drawing/2014/main" id="{D11062FB-96C5-360E-5165-E69993C406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1071178" y="1189349"/>
              <a:ext cx="733617" cy="767612"/>
            </a:xfrm>
            <a:prstGeom prst="rect">
              <a:avLst/>
            </a:prstGeom>
          </p:spPr>
        </p:pic>
      </p:grpSp>
      <p:grpSp>
        <p:nvGrpSpPr>
          <p:cNvPr id="47" name="Group 38">
            <a:extLst>
              <a:ext uri="{FF2B5EF4-FFF2-40B4-BE49-F238E27FC236}">
                <a16:creationId xmlns:a16="http://schemas.microsoft.com/office/drawing/2014/main" id="{F6FC5886-D67F-55BF-6162-AF88A5B4C30C}"/>
              </a:ext>
            </a:extLst>
          </p:cNvPr>
          <p:cNvGrpSpPr/>
          <p:nvPr/>
        </p:nvGrpSpPr>
        <p:grpSpPr>
          <a:xfrm>
            <a:off x="7733510" y="4416504"/>
            <a:ext cx="1845247" cy="936643"/>
            <a:chOff x="8000616" y="4090026"/>
            <a:chExt cx="1845247" cy="936643"/>
          </a:xfrm>
        </p:grpSpPr>
        <p:sp>
          <p:nvSpPr>
            <p:cNvPr id="49" name="Rounded Rectangle 12">
              <a:extLst>
                <a:ext uri="{FF2B5EF4-FFF2-40B4-BE49-F238E27FC236}">
                  <a16:creationId xmlns:a16="http://schemas.microsoft.com/office/drawing/2014/main" id="{80D0D34D-3CB2-A6E5-58F0-B7C6CDFD4AC2}"/>
                </a:ext>
              </a:extLst>
            </p:cNvPr>
            <p:cNvSpPr/>
            <p:nvPr/>
          </p:nvSpPr>
          <p:spPr>
            <a:xfrm>
              <a:off x="8495364" y="4090026"/>
              <a:ext cx="1350499" cy="936643"/>
            </a:xfrm>
            <a:prstGeom prst="roundRect">
              <a:avLst/>
            </a:prstGeom>
            <a:solidFill>
              <a:srgbClr val="FFC000"/>
            </a:solidFill>
            <a:ln w="25400">
              <a:solidFill>
                <a:srgbClr val="B8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Processes</a:t>
              </a:r>
            </a:p>
          </p:txBody>
        </p:sp>
        <p:cxnSp>
          <p:nvCxnSpPr>
            <p:cNvPr id="50" name="Straight Connector 24">
              <a:extLst>
                <a:ext uri="{FF2B5EF4-FFF2-40B4-BE49-F238E27FC236}">
                  <a16:creationId xmlns:a16="http://schemas.microsoft.com/office/drawing/2014/main" id="{9D4778AC-055C-61A1-1138-B346FDABCF4F}"/>
                </a:ext>
              </a:extLst>
            </p:cNvPr>
            <p:cNvCxnSpPr>
              <a:cxnSpLocks/>
            </p:cNvCxnSpPr>
            <p:nvPr/>
          </p:nvCxnSpPr>
          <p:spPr>
            <a:xfrm>
              <a:off x="8000616" y="4090026"/>
              <a:ext cx="482200" cy="355365"/>
            </a:xfrm>
            <a:prstGeom prst="line">
              <a:avLst/>
            </a:prstGeom>
            <a:ln w="60325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ep 57">
            <a:extLst>
              <a:ext uri="{FF2B5EF4-FFF2-40B4-BE49-F238E27FC236}">
                <a16:creationId xmlns:a16="http://schemas.microsoft.com/office/drawing/2014/main" id="{AB08971B-E498-F290-E7B7-345C02A77B5C}"/>
              </a:ext>
            </a:extLst>
          </p:cNvPr>
          <p:cNvGrpSpPr/>
          <p:nvPr/>
        </p:nvGrpSpPr>
        <p:grpSpPr>
          <a:xfrm>
            <a:off x="9573133" y="5096703"/>
            <a:ext cx="2247931" cy="1569660"/>
            <a:chOff x="9607145" y="5046088"/>
            <a:chExt cx="2247931" cy="1569660"/>
          </a:xfrm>
        </p:grpSpPr>
        <p:pic>
          <p:nvPicPr>
            <p:cNvPr id="54" name="Graphic 53" descr="Processor met effen opvulling">
              <a:extLst>
                <a:ext uri="{FF2B5EF4-FFF2-40B4-BE49-F238E27FC236}">
                  <a16:creationId xmlns:a16="http://schemas.microsoft.com/office/drawing/2014/main" id="{A5E34698-0B45-E6DF-D07A-C74EAD449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9607145" y="5267528"/>
              <a:ext cx="683721" cy="683721"/>
            </a:xfrm>
            <a:prstGeom prst="rect">
              <a:avLst/>
            </a:prstGeom>
          </p:spPr>
        </p:pic>
        <p:sp>
          <p:nvSpPr>
            <p:cNvPr id="57" name="TextBox 29">
              <a:extLst>
                <a:ext uri="{FF2B5EF4-FFF2-40B4-BE49-F238E27FC236}">
                  <a16:creationId xmlns:a16="http://schemas.microsoft.com/office/drawing/2014/main" id="{797B2330-8954-9A86-7924-1B95D83C8482}"/>
                </a:ext>
              </a:extLst>
            </p:cNvPr>
            <p:cNvSpPr txBox="1"/>
            <p:nvPr/>
          </p:nvSpPr>
          <p:spPr>
            <a:xfrm>
              <a:off x="10317122" y="5046088"/>
              <a:ext cx="153795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002060"/>
                  </a:solidFill>
                </a:rPr>
                <a:t>Gebruiker</a:t>
              </a:r>
              <a:r>
                <a:rPr lang="en-US" sz="1600" dirty="0">
                  <a:solidFill>
                    <a:srgbClr val="002060"/>
                  </a:solidFill>
                </a:rPr>
                <a:t>: </a:t>
              </a:r>
              <a:r>
                <a:rPr lang="en-US" sz="1600" dirty="0" err="1">
                  <a:solidFill>
                    <a:srgbClr val="002060"/>
                  </a:solidFill>
                </a:rPr>
                <a:t>Ik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wil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een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rekenmodel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aanroepen</a:t>
              </a:r>
              <a:r>
                <a:rPr lang="en-US" sz="1600" dirty="0">
                  <a:solidFill>
                    <a:srgbClr val="002060"/>
                  </a:solidFill>
                </a:rPr>
                <a:t> om </a:t>
              </a:r>
              <a:r>
                <a:rPr lang="en-US" sz="1600" dirty="0" err="1">
                  <a:solidFill>
                    <a:srgbClr val="002060"/>
                  </a:solidFill>
                </a:rPr>
                <a:t>een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analyse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uit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te</a:t>
              </a:r>
              <a:r>
                <a:rPr lang="en-US" sz="1600" dirty="0">
                  <a:solidFill>
                    <a:srgbClr val="002060"/>
                  </a:solidFill>
                </a:rPr>
                <a:t> </a:t>
              </a:r>
              <a:r>
                <a:rPr lang="en-US" sz="1600" dirty="0" err="1">
                  <a:solidFill>
                    <a:srgbClr val="002060"/>
                  </a:solidFill>
                </a:rPr>
                <a:t>voeren</a:t>
              </a:r>
              <a:endParaRPr lang="en-US" sz="1600" dirty="0">
                <a:solidFill>
                  <a:srgbClr val="00206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954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building process&#10;&#10;Description automatically generated with medium confidence">
            <a:extLst>
              <a:ext uri="{FF2B5EF4-FFF2-40B4-BE49-F238E27FC236}">
                <a16:creationId xmlns:a16="http://schemas.microsoft.com/office/drawing/2014/main" id="{9AFABE10-46F3-AC78-2325-D61BE19818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" y="0"/>
            <a:ext cx="12190354" cy="6858000"/>
          </a:xfrm>
          <a:prstGeom prst="rect">
            <a:avLst/>
          </a:prstGeom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136844E5-F897-D916-F1C8-011085623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3934223" cy="1092028"/>
          </a:xfrm>
        </p:spPr>
        <p:txBody>
          <a:bodyPr>
            <a:normAutofit/>
          </a:bodyPr>
          <a:lstStyle/>
          <a:p>
            <a:r>
              <a:rPr lang="en-US" dirty="0"/>
              <a:t>NLDT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standaarden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3010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jdelijke aanduiding voor inhoud 5" descr="Afbeelding met tekst, computer, computer, persoon&#10;&#10;Automatisch gegenereerde beschrijving">
            <a:extLst>
              <a:ext uri="{FF2B5EF4-FFF2-40B4-BE49-F238E27FC236}">
                <a16:creationId xmlns:a16="http://schemas.microsoft.com/office/drawing/2014/main" id="{4655773C-FD44-C32C-F1F5-CCE1DD66D7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37" y="1131514"/>
            <a:ext cx="9761963" cy="5491846"/>
          </a:xfrm>
        </p:spPr>
      </p:pic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0E45C7BB-95FD-C759-95A9-DEB5C579EA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6900C88-1A37-115C-8F03-EE6FEEC6C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Zoeken, bekijken en gebruiken</a:t>
            </a:r>
          </a:p>
        </p:txBody>
      </p:sp>
    </p:spTree>
    <p:extLst>
      <p:ext uri="{BB962C8B-B14F-4D97-AF65-F5344CB8AC3E}">
        <p14:creationId xmlns:p14="http://schemas.microsoft.com/office/powerpoint/2010/main" val="2282873094"/>
      </p:ext>
    </p:extLst>
  </p:cSld>
  <p:clrMapOvr>
    <a:masterClrMapping/>
  </p:clrMapOvr>
</p:sld>
</file>

<file path=ppt/theme/theme1.xml><?xml version="1.0" encoding="utf-8"?>
<a:theme xmlns:a="http://schemas.openxmlformats.org/drawingml/2006/main" name="Geonovum">
  <a:themeElements>
    <a:clrScheme name="Geonovum 2022">
      <a:dk1>
        <a:srgbClr val="3C3C3C"/>
      </a:dk1>
      <a:lt1>
        <a:sysClr val="window" lastClr="FFFFFF"/>
      </a:lt1>
      <a:dk2>
        <a:srgbClr val="64686B"/>
      </a:dk2>
      <a:lt2>
        <a:srgbClr val="EEEEEE"/>
      </a:lt2>
      <a:accent1>
        <a:srgbClr val="97C00E"/>
      </a:accent1>
      <a:accent2>
        <a:srgbClr val="64686B"/>
      </a:accent2>
      <a:accent3>
        <a:srgbClr val="0085C6"/>
      </a:accent3>
      <a:accent4>
        <a:srgbClr val="97C00E"/>
      </a:accent4>
      <a:accent5>
        <a:srgbClr val="64686B"/>
      </a:accent5>
      <a:accent6>
        <a:srgbClr val="0085C6"/>
      </a:accent6>
      <a:hlink>
        <a:srgbClr val="0085C6"/>
      </a:hlink>
      <a:folHlink>
        <a:srgbClr val="64686B"/>
      </a:folHlink>
    </a:clrScheme>
    <a:fontScheme name="Geonovum 2022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Geonovum Presentatie Leeg" id="{716796FB-ADAB-4D00-9236-B46152BFB9EE}" vid="{5F87CC6B-FD91-4B34-9A3F-79D51A67B325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6A073BBB3FB3429D87D77C40313058" ma:contentTypeVersion="17" ma:contentTypeDescription="Een nieuw document maken." ma:contentTypeScope="" ma:versionID="d029de722713fbda088f474ab55a8f91">
  <xsd:schema xmlns:xsd="http://www.w3.org/2001/XMLSchema" xmlns:xs="http://www.w3.org/2001/XMLSchema" xmlns:p="http://schemas.microsoft.com/office/2006/metadata/properties" xmlns:ns2="385505e6-e5d7-4f1a-b335-045f4e6272b3" xmlns:ns3="86b5f7f7-2f15-447a-b5f6-1e4312ec3a6d" targetNamespace="http://schemas.microsoft.com/office/2006/metadata/properties" ma:root="true" ma:fieldsID="f9978f67d981c86fda37d097ac6baa60" ns2:_="" ns3:_="">
    <xsd:import namespace="385505e6-e5d7-4f1a-b335-045f4e6272b3"/>
    <xsd:import namespace="86b5f7f7-2f15-447a-b5f6-1e4312ec3a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5505e6-e5d7-4f1a-b335-045f4e6272b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8" nillable="true" ma:taxonomy="true" ma:internalName="lcf76f155ced4ddcb4097134ff3c332f" ma:taxonomyFieldName="MediaServiceImageTags" ma:displayName="Afbeeldingtags" ma:readOnly="false" ma:fieldId="{5cf76f15-5ced-4ddc-b409-7134ff3c332f}" ma:taxonomyMulti="true" ma:sspId="ece1ab0c-3d38-4605-9abd-f7fc75f3b0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b5f7f7-2f15-447a-b5f6-1e4312ec3a6d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58b36c94-b9c1-4ed1-a4e5-64fd1c764bee}" ma:internalName="TaxCatchAll" ma:showField="CatchAllData" ma:web="86b5f7f7-2f15-447a-b5f6-1e4312ec3a6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6b5f7f7-2f15-447a-b5f6-1e4312ec3a6d" xsi:nil="true"/>
    <lcf76f155ced4ddcb4097134ff3c332f xmlns="385505e6-e5d7-4f1a-b335-045f4e6272b3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4AAF151-4114-4E3A-B1EF-A238C890C5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85505e6-e5d7-4f1a-b335-045f4e6272b3"/>
    <ds:schemaRef ds:uri="86b5f7f7-2f15-447a-b5f6-1e4312ec3a6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1051305-677E-40DF-86D2-48CFBACC0460}">
  <ds:schemaRefs>
    <ds:schemaRef ds:uri="http://purl.org/dc/dcmitype/"/>
    <ds:schemaRef ds:uri="http://www.w3.org/XML/1998/namespace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86b5f7f7-2f15-447a-b5f6-1e4312ec3a6d"/>
    <ds:schemaRef ds:uri="http://schemas.openxmlformats.org/package/2006/metadata/core-properties"/>
    <ds:schemaRef ds:uri="385505e6-e5d7-4f1a-b335-045f4e6272b3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31AA45D4-BB12-4682-B5AC-3723730CA5E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Geonovum Presentatie Leeg</Template>
  <TotalTime>0</TotalTime>
  <Words>1935</Words>
  <Application>Microsoft Office PowerPoint</Application>
  <PresentationFormat>Widescreen</PresentationFormat>
  <Paragraphs>400</Paragraphs>
  <Slides>33</Slides>
  <Notes>6</Notes>
  <HiddenSlides>2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Geonovum</vt:lpstr>
      <vt:lpstr>Workshop  OGC API Processes</vt:lpstr>
      <vt:lpstr>Programma</vt:lpstr>
      <vt:lpstr>Inleiding op OGC API's</vt:lpstr>
      <vt:lpstr>Waarom OGC API’s ?</vt:lpstr>
      <vt:lpstr>Belang Geonovum stimuleren OGC-API-gebruik?</vt:lpstr>
      <vt:lpstr>PowerPoint Presentation</vt:lpstr>
      <vt:lpstr>Deployment model voorbeeld – API bouwstenen</vt:lpstr>
      <vt:lpstr>NLDT en standaarden</vt:lpstr>
      <vt:lpstr>Zoeken, bekijken en gebruiken</vt:lpstr>
      <vt:lpstr>OGC API Common – algemene regels</vt:lpstr>
      <vt:lpstr>verkenning van OGC API-standaarden</vt:lpstr>
      <vt:lpstr>Welke Standaarden zijn er voor API’s ?</vt:lpstr>
      <vt:lpstr>Open API Specification</vt:lpstr>
      <vt:lpstr>OGC</vt:lpstr>
      <vt:lpstr>Dutch API Design Rules</vt:lpstr>
      <vt:lpstr>De geo module https://docs.geostandaarden.nl/api/API-Strategie-mod-geo/ </vt:lpstr>
      <vt:lpstr>INSPIRE</vt:lpstr>
      <vt:lpstr>Aangepaste tools voor OGC-API-Features</vt:lpstr>
      <vt:lpstr>Gebruik OGC-API’s</vt:lpstr>
      <vt:lpstr>OGC API Features</vt:lpstr>
      <vt:lpstr>OGC-API-Features in QGIS</vt:lpstr>
      <vt:lpstr>OGC API Processes</vt:lpstr>
      <vt:lpstr>OGC API Processes (OAS)</vt:lpstr>
      <vt:lpstr>OGC API Processes (Python)</vt:lpstr>
      <vt:lpstr>Zelf aan de slag met API’s</vt:lpstr>
      <vt:lpstr>Zelf experimenteren </vt:lpstr>
      <vt:lpstr>Verdiepen  OGC-API Processes</vt:lpstr>
      <vt:lpstr>Meer features</vt:lpstr>
      <vt:lpstr>Resources in Core</vt:lpstr>
      <vt:lpstr>Voorbeeld Process Description</vt:lpstr>
      <vt:lpstr>Zelf aan de slag met API’s </vt:lpstr>
      <vt:lpstr>Zelf experimenteren </vt:lpstr>
      <vt:lpstr>Bedankt!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Introductie OGC API’s</dc:title>
  <dc:creator>Arnoud de Boer</dc:creator>
  <cp:lastModifiedBy>Niels Hoffmann</cp:lastModifiedBy>
  <cp:revision>54</cp:revision>
  <dcterms:created xsi:type="dcterms:W3CDTF">2024-04-02T06:31:53Z</dcterms:created>
  <dcterms:modified xsi:type="dcterms:W3CDTF">2025-02-20T13:48:41Z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0x010100216A073BBB3FB3429D87D77C40313058</vt:lpwstr>
  </property>
  <property fmtid="{D5CDD505-2E9C-101B-9397-08002B2CF9AE}" pid="3" name="MediaServiceImageTags">
    <vt:lpwstr/>
  </property>
</Properties>
</file>

<file path=docProps/thumbnail.jpeg>
</file>